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/" TargetMode="External"/><Relationship Id="rId3" Type="http://schemas.openxmlformats.org/officeDocument/2006/relationships/hyperlink" Target="http://psycorenet.org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t.wikipedia.org/wiki/Iside" TargetMode="External"/><Relationship Id="rId3" Type="http://schemas.openxmlformats.org/officeDocument/2006/relationships/hyperlink" Target="https://it.wikipedia.org/wiki/Osiride" TargetMode="External"/><Relationship Id="rId4" Type="http://schemas.openxmlformats.org/officeDocument/2006/relationships/hyperlink" Target="https://it.wikipedia.org/wiki/Siria" TargetMode="External"/><Relationship Id="rId5" Type="http://schemas.openxmlformats.org/officeDocument/2006/relationships/hyperlink" Target="https://it.wikipedia.org/wiki/Campi_Elisi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t.wikipedia.org/wiki/Inni_omerici" TargetMode="Externa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t.wikipedia.org/wiki/Civilt&#195;&#160;_micenea" TargetMode="External"/><Relationship Id="rId3" Type="http://schemas.openxmlformats.org/officeDocument/2006/relationships/hyperlink" Target="https://it.wikipedia.org/wiki/Telesterion" TargetMode="External"/><Relationship Id="rId4" Type="http://schemas.openxmlformats.org/officeDocument/2006/relationships/hyperlink" Target="https://it.wikipedia.org/wiki/Lineare_B" TargetMode="External"/><Relationship Id="rId5" Type="http://schemas.openxmlformats.org/officeDocument/2006/relationships/hyperlink" Target="https://it.wikipedia.org/wiki/300_a.C" TargetMode="External"/><Relationship Id="rId6" Type="http://schemas.openxmlformats.org/officeDocument/2006/relationships/hyperlink" Target="https://it.wikipedia.org/wiki/Pisistrato" TargetMode="External"/><Relationship Id="rId7" Type="http://schemas.openxmlformats.org/officeDocument/2006/relationships/hyperlink" Target="https://it.wikipedia.org/wiki/Roma" TargetMode="External"/><Relationship Id="rId8" Type="http://schemas.openxmlformats.org/officeDocument/2006/relationships/hyperlink" Target="https://it.wikipedia.org/wiki/Marco_Tullio_Cicerone" TargetMode="External"/><Relationship Id="rId9" Type="http://schemas.openxmlformats.org/officeDocument/2006/relationships/hyperlink" Target="https://it.wikipedia.org/wiki/Adriano" TargetMode="External"/><Relationship Id="rId10" Type="http://schemas.openxmlformats.org/officeDocument/2006/relationships/hyperlink" Target="https://it.wikipedia.org/wiki/Marco_Aurelio" TargetMode="External"/><Relationship Id="rId11" Type="http://schemas.openxmlformats.org/officeDocument/2006/relationships/hyperlink" Target="https://it.wikipedia.org/wiki/Flavio_Claudio_Giuliano" TargetMode="External"/><Relationship Id="rId12" Type="http://schemas.openxmlformats.org/officeDocument/2006/relationships/hyperlink" Target="https://it.wikipedia.org/wiki/Primavera" TargetMode="External"/><Relationship Id="rId13" Type="http://schemas.openxmlformats.org/officeDocument/2006/relationships/hyperlink" Target="https://it.wikipedia.org/wiki/Antesterione" TargetMode="External"/><Relationship Id="rId14" Type="http://schemas.openxmlformats.org/officeDocument/2006/relationships/hyperlink" Target="https://it.wikipedia.org/wiki/Autunno" TargetMode="External"/><Relationship Id="rId15" Type="http://schemas.openxmlformats.org/officeDocument/2006/relationships/hyperlink" Target="https://it.wikipedia.org/wiki/Boedromione" TargetMode="External"/><Relationship Id="rId16" Type="http://schemas.openxmlformats.org/officeDocument/2006/relationships/hyperlink" Target="https://it.wikipedia.org/wiki/Settembre" TargetMode="External"/><Relationship Id="rId17" Type="http://schemas.openxmlformats.org/officeDocument/2006/relationships/hyperlink" Target="https://it.wikipedia.org/wiki/Ottobre" TargetMode="Externa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t.wikipedia.org/wiki/Ceramico_(Atene)" TargetMode="External"/><Relationship Id="rId3" Type="http://schemas.openxmlformats.org/officeDocument/2006/relationships/hyperlink" Target="https://it.wikipedia.org/wiki/Via_sacra_(Grecia)" TargetMode="Externa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t.wikipedia.org/wiki/Ciceone" TargetMode="External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it.wikipedia.org/wiki/Eleusi" TargetMode="External"/><Relationship Id="rId3" Type="http://schemas.openxmlformats.org/officeDocument/2006/relationships/image" Target="../media/image13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://www.periegesi.it/" TargetMode="External"/><Relationship Id="rId3" Type="http://schemas.openxmlformats.org/officeDocument/2006/relationships/hyperlink" Target="http://kernos.revues.org/293" TargetMode="External"/><Relationship Id="rId4" Type="http://schemas.openxmlformats.org/officeDocument/2006/relationships/hyperlink" Target="https://www.unilibro.it/libro/naranjo-claudio/viaggio-guarigione-potenziale-terapia-psichedelica/9788897864882" TargetMode="External"/><Relationship Id="rId5" Type="http://schemas.openxmlformats.org/officeDocument/2006/relationships/hyperlink" Target="http://www.samorini.it/doc1/sam/sam-2008-lecce.pdf" TargetMode="External"/><Relationship Id="rId6" Type="http://schemas.openxmlformats.org/officeDocument/2006/relationships/hyperlink" Target="https://periegesi.it/wp-content/uploads/2019/08/Comparchetipici-30.7.19.pdf" TargetMode="Externa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872743"/>
            <a:ext cx="6147435" cy="9020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La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Via sacra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ed</a:t>
            </a:r>
            <a:r>
              <a:rPr dirty="0" sz="1800" spc="-1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i Grandi misteri: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un</a:t>
            </a:r>
            <a:r>
              <a:rPr dirty="0" sz="1800" spc="-15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ritorno al</a:t>
            </a:r>
            <a:r>
              <a:rPr dirty="0" sz="1800" spc="-5" b="1">
                <a:latin typeface="Times New Roman"/>
                <a:cs typeface="Times New Roman"/>
              </a:rPr>
              <a:t> </a:t>
            </a:r>
            <a:r>
              <a:rPr dirty="0" sz="1800" spc="-10" b="1">
                <a:latin typeface="Times New Roman"/>
                <a:cs typeface="Times New Roman"/>
              </a:rPr>
              <a:t>futuro?</a:t>
            </a:r>
            <a:endParaRPr sz="18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975"/>
              </a:spcBef>
            </a:pPr>
            <a:r>
              <a:rPr dirty="0" sz="1200" b="1">
                <a:latin typeface="Times New Roman"/>
                <a:cs typeface="Times New Roman"/>
              </a:rPr>
              <a:t>Riccardo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Zerbetto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 marR="5715">
              <a:lnSpc>
                <a:spcPct val="144200"/>
              </a:lnSpc>
            </a:pPr>
            <a:r>
              <a:rPr dirty="0" sz="1200">
                <a:latin typeface="Times New Roman"/>
                <a:cs typeface="Times New Roman"/>
              </a:rPr>
              <a:t>Relazione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presentata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occasione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convegno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promosso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Psy-Core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gli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generali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della </a:t>
            </a:r>
            <a:r>
              <a:rPr dirty="0" sz="1200">
                <a:latin typeface="Times New Roman"/>
                <a:cs typeface="Times New Roman"/>
              </a:rPr>
              <a:t>psichedelia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Torino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2019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  <a:hlinkClick r:id="rId2"/>
              </a:rPr>
              <a:t>(www</a:t>
            </a:r>
            <a:r>
              <a:rPr dirty="0" sz="1200" spc="-10">
                <a:latin typeface="Times New Roman"/>
                <a:cs typeface="Times New Roman"/>
              </a:rPr>
              <a:t>.</a:t>
            </a:r>
            <a:r>
              <a:rPr dirty="0" u="sng" sz="1200" spc="-1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psycorenet.org</a:t>
            </a:r>
            <a:r>
              <a:rPr dirty="0" sz="1200" spc="-10">
                <a:latin typeface="Times New Roman"/>
                <a:cs typeface="Times New Roman"/>
              </a:rPr>
              <a:t>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nostra vita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 inizio 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fine.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 il comparire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 scomparire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dallo spazio del mondo </a:t>
            </a:r>
            <a:r>
              <a:rPr dirty="0" sz="1200" spc="-10">
                <a:latin typeface="Times New Roman"/>
                <a:cs typeface="Times New Roman"/>
              </a:rPr>
              <a:t>esiste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traiettoria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temporale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spaziale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esprime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percorso.</a:t>
            </a:r>
            <a:r>
              <a:rPr dirty="0" sz="1200" spc="1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Quello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che,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più</a:t>
            </a:r>
            <a:r>
              <a:rPr dirty="0" sz="1200" spc="14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145">
                <a:latin typeface="Times New Roman"/>
                <a:cs typeface="Times New Roman"/>
              </a:rPr>
              <a:t>  </a:t>
            </a:r>
            <a:r>
              <a:rPr dirty="0" sz="1200" spc="-20">
                <a:latin typeface="Times New Roman"/>
                <a:cs typeface="Times New Roman"/>
              </a:rPr>
              <a:t>meno </a:t>
            </a:r>
            <a:r>
              <a:rPr dirty="0" sz="1200">
                <a:latin typeface="Times New Roman"/>
                <a:cs typeface="Times New Roman"/>
              </a:rPr>
              <a:t>consapevolmente,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tracciamo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ogni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giorno,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nell’affaccendarci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incombenze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quotidiano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che </a:t>
            </a:r>
            <a:r>
              <a:rPr dirty="0" sz="1200">
                <a:latin typeface="Times New Roman"/>
                <a:cs typeface="Times New Roman"/>
              </a:rPr>
              <a:t>nelle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trame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intessuta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nostra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esistenza.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intrecci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possibile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scorgere,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tratti,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fil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rouge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d’oro),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ipotizza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“senso”.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fosse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cieco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agitare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i </a:t>
            </a:r>
            <a:r>
              <a:rPr dirty="0" sz="1200">
                <a:latin typeface="Times New Roman"/>
                <a:cs typeface="Times New Roman"/>
              </a:rPr>
              <a:t>nostri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moti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dell’anima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nostre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azioni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foglie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cadute,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segreto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“logos”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ne </a:t>
            </a:r>
            <a:r>
              <a:rPr dirty="0" sz="1200">
                <a:latin typeface="Times New Roman"/>
                <a:cs typeface="Times New Roman"/>
              </a:rPr>
              <a:t>governa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misteriosamente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direzioni.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logica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imperscrutabile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essenza,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ci </a:t>
            </a:r>
            <a:r>
              <a:rPr dirty="0" sz="1200">
                <a:latin typeface="Times New Roman"/>
                <a:cs typeface="Times New Roman"/>
              </a:rPr>
              <a:t>ricorda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Eraclito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frammento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45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(Diels-</a:t>
            </a:r>
            <a:r>
              <a:rPr dirty="0" sz="1200">
                <a:latin typeface="Times New Roman"/>
                <a:cs typeface="Times New Roman"/>
              </a:rPr>
              <a:t>Kranz)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perché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«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quanto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possa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camminare,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0" i="1">
                <a:latin typeface="Times New Roman"/>
                <a:cs typeface="Times New Roman"/>
              </a:rPr>
              <a:t>e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neppure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percorrendo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intera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via,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potresti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mai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trovare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confini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dell’anima: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così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profondo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è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suo </a:t>
            </a:r>
            <a:r>
              <a:rPr dirty="0" sz="1200" spc="-10" i="1">
                <a:latin typeface="Times New Roman"/>
                <a:cs typeface="Times New Roman"/>
              </a:rPr>
              <a:t>lógos</a:t>
            </a:r>
            <a:r>
              <a:rPr dirty="0" sz="1200" spc="-10">
                <a:latin typeface="Times New Roman"/>
                <a:cs typeface="Times New Roman"/>
              </a:rPr>
              <a:t>».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“percorso”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diviene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inevitabile,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almeno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alcuni,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porsi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quesito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“il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fine”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senso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significato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certezza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de’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“la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fine”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vita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possiamo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forse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associare.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doppio </a:t>
            </a:r>
            <a:r>
              <a:rPr dirty="0" sz="1200">
                <a:latin typeface="Times New Roman"/>
                <a:cs typeface="Times New Roman"/>
              </a:rPr>
              <a:t>significato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intrinseco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termine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greco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050">
                <a:latin typeface="Arial"/>
                <a:cs typeface="Arial"/>
              </a:rPr>
              <a:t>τέλος)</a:t>
            </a:r>
            <a:r>
              <a:rPr dirty="0" sz="1050" spc="-5">
                <a:latin typeface="Arial"/>
                <a:cs typeface="Arial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</a:t>
            </a:r>
            <a:r>
              <a:rPr dirty="0" sz="1200" i="1">
                <a:latin typeface="Times New Roman"/>
                <a:cs typeface="Times New Roman"/>
              </a:rPr>
              <a:t>telos</a:t>
            </a:r>
            <a:r>
              <a:rPr dirty="0" sz="1200">
                <a:latin typeface="Times New Roman"/>
                <a:cs typeface="Times New Roman"/>
              </a:rPr>
              <a:t>”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“teleologia”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disciplina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si </a:t>
            </a:r>
            <a:r>
              <a:rPr dirty="0" sz="1200" spc="-10">
                <a:latin typeface="Times New Roman"/>
                <a:cs typeface="Times New Roman"/>
              </a:rPr>
              <a:t>occupa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ultimo-</a:t>
            </a:r>
            <a:r>
              <a:rPr dirty="0" sz="1200" spc="-10">
                <a:latin typeface="Times New Roman"/>
                <a:cs typeface="Times New Roman"/>
              </a:rPr>
              <a:t>significato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della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nostra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esistenza,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anche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genere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umano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Pianeta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dell’intero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universo.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questi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interrogativi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“ultimi”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dedicati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diverse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forme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esplorazione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esistenziale,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come </a:t>
            </a:r>
            <a:r>
              <a:rPr dirty="0" sz="1200">
                <a:latin typeface="Times New Roman"/>
                <a:cs typeface="Times New Roman"/>
              </a:rPr>
              <a:t>pratiche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iniziatiche,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racconti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mitici,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sistemi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religiosi,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filosofici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etc.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magari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latente, </a:t>
            </a:r>
            <a:r>
              <a:rPr dirty="0" sz="1200">
                <a:latin typeface="Times New Roman"/>
                <a:cs typeface="Times New Roman"/>
              </a:rPr>
              <a:t>riaffiorano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pratica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psicoterapia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quesiti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comunque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emergono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punto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percorso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</a:t>
            </a:r>
            <a:r>
              <a:rPr dirty="0" sz="1200" i="1">
                <a:latin typeface="Times New Roman"/>
                <a:cs typeface="Times New Roman"/>
              </a:rPr>
              <a:t>gnothi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seautòn</a:t>
            </a:r>
            <a:r>
              <a:rPr dirty="0" sz="1200">
                <a:latin typeface="Times New Roman"/>
                <a:cs typeface="Times New Roman"/>
              </a:rPr>
              <a:t>”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(conosci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stesso)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inevitabilmente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comporta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dimensione </a:t>
            </a:r>
            <a:r>
              <a:rPr dirty="0" sz="1200">
                <a:latin typeface="Times New Roman"/>
                <a:cs typeface="Times New Roman"/>
              </a:rPr>
              <a:t>“</a:t>
            </a:r>
            <a:r>
              <a:rPr dirty="0" sz="1200" i="1">
                <a:latin typeface="Times New Roman"/>
                <a:cs typeface="Times New Roman"/>
              </a:rPr>
              <a:t>entelechiale</a:t>
            </a:r>
            <a:r>
              <a:rPr dirty="0" sz="1200">
                <a:latin typeface="Times New Roman"/>
                <a:cs typeface="Times New Roman"/>
              </a:rPr>
              <a:t>”,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dirla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Jung,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senso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fine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verso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procede.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trova </a:t>
            </a:r>
            <a:r>
              <a:rPr dirty="0" sz="1200">
                <a:latin typeface="Times New Roman"/>
                <a:cs typeface="Times New Roman"/>
              </a:rPr>
              <a:t>sviluppo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contributo: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Psicoterapia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percorso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iniziatico,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da: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nostro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mare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affettivo.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La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psicoterapia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viaggio </a:t>
            </a:r>
            <a:r>
              <a:rPr dirty="0" sz="1200">
                <a:latin typeface="Times New Roman"/>
                <a:cs typeface="Times New Roman"/>
              </a:rPr>
              <a:t>(Zerbetto,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2011).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</a:pP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percorso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prevede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inevitabilmente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</a:t>
            </a:r>
            <a:r>
              <a:rPr dirty="0" sz="1200" i="1">
                <a:latin typeface="Times New Roman"/>
                <a:cs typeface="Times New Roman"/>
              </a:rPr>
              <a:t>descensus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ad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inferos</a:t>
            </a:r>
            <a:r>
              <a:rPr dirty="0" sz="1200" spc="-10">
                <a:latin typeface="Times New Roman"/>
                <a:cs typeface="Times New Roman"/>
              </a:rPr>
              <a:t>”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propone,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concezione </a:t>
            </a:r>
            <a:r>
              <a:rPr dirty="0" sz="1200">
                <a:latin typeface="Times New Roman"/>
                <a:cs typeface="Times New Roman"/>
              </a:rPr>
              <a:t>orfica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“percorso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animico”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pompè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termine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anima-</a:t>
            </a:r>
            <a:r>
              <a:rPr dirty="0" sz="1200" i="1">
                <a:latin typeface="Times New Roman"/>
                <a:cs typeface="Times New Roman"/>
              </a:rPr>
              <a:t>psyché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dell’iniziato,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giungendo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cospetto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divinità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infere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Persefone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potesse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pronunciare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frase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incisa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laminetta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794765"/>
            <a:ext cx="6147435" cy="13411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43800"/>
              </a:lnSpc>
              <a:spcBef>
                <a:spcPts val="105"/>
              </a:spcBef>
            </a:pPr>
            <a:r>
              <a:rPr dirty="0" sz="1200">
                <a:latin typeface="Times New Roman"/>
                <a:cs typeface="Times New Roman"/>
              </a:rPr>
              <a:t>d’oro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portava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sotto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lingua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dimenticarla: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«</a:t>
            </a:r>
            <a:r>
              <a:rPr dirty="0" sz="1200" i="1">
                <a:latin typeface="Times New Roman"/>
                <a:cs typeface="Times New Roman"/>
              </a:rPr>
              <a:t>Sono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figlia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Terra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(Gea)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Cielo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stellato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(Ouranos),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mia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stirpe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è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celeste;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questo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anche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voi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lo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sapete</a:t>
            </a:r>
            <a:r>
              <a:rPr dirty="0" sz="1200">
                <a:latin typeface="Times New Roman"/>
                <a:cs typeface="Times New Roman"/>
              </a:rPr>
              <a:t>».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significare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nascita </a:t>
            </a:r>
            <a:r>
              <a:rPr dirty="0" sz="1200">
                <a:latin typeface="Times New Roman"/>
                <a:cs typeface="Times New Roman"/>
              </a:rPr>
              <a:t>(quella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soggetto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più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consapevole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adulto)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presuppone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ricomposizione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coppia </a:t>
            </a:r>
            <a:r>
              <a:rPr dirty="0" sz="1200">
                <a:latin typeface="Times New Roman"/>
                <a:cs typeface="Times New Roman"/>
              </a:rPr>
              <a:t>genitoriale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archetipa: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quella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cioè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nostra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Madre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universale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(Gea,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Terra)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nostro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Padre </a:t>
            </a:r>
            <a:r>
              <a:rPr dirty="0" sz="1200">
                <a:latin typeface="Times New Roman"/>
                <a:cs typeface="Times New Roman"/>
              </a:rPr>
              <a:t>(Urano,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cielo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stellato).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915720" y="5599302"/>
            <a:ext cx="572643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2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1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Ade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Persefone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trono,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secolo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a.C.,</a:t>
            </a:r>
            <a:r>
              <a:rPr dirty="0" sz="900" spc="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pinax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terracotta,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Locri,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Museo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Archeologico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Nazionale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dirty="0" sz="9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Reggio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Calabria.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5927216"/>
            <a:ext cx="6146800" cy="384365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latin typeface="Times New Roman"/>
                <a:cs typeface="Times New Roman"/>
              </a:rPr>
              <a:t>Ade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e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Persefone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  <a:spcBef>
                <a:spcPts val="1235"/>
              </a:spcBef>
            </a:pPr>
            <a:r>
              <a:rPr dirty="0" sz="1200">
                <a:latin typeface="Times New Roman"/>
                <a:cs typeface="Times New Roman"/>
              </a:rPr>
              <a:t>Seppure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inconsapevoli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nostro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nascere,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dipende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aderire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ipotesi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metempsicosi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quali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l’anima,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re-</a:t>
            </a:r>
            <a:r>
              <a:rPr dirty="0" sz="1200">
                <a:latin typeface="Times New Roman"/>
                <a:cs typeface="Times New Roman"/>
              </a:rPr>
              <a:t>incarnarsi,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sceglie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quando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chi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nascere,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viene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riferito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platonico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Er)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può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affacciarsi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alcuni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“mortali”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interrogativo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sul </a:t>
            </a:r>
            <a:r>
              <a:rPr dirty="0" sz="1200">
                <a:latin typeface="Times New Roman"/>
                <a:cs typeface="Times New Roman"/>
              </a:rPr>
              <a:t>nostro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“finire”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“senso”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possa avere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 nostro tragitto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pur tra acque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spesso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tempestose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e </a:t>
            </a:r>
            <a:r>
              <a:rPr dirty="0" sz="1200">
                <a:latin typeface="Times New Roman"/>
                <a:cs typeface="Times New Roman"/>
              </a:rPr>
              <a:t>luoghi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sconosciuti, vorrebbe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trovare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degli indizi 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“costellassero”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traiettorie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10">
                <a:latin typeface="Times New Roman"/>
                <a:cs typeface="Times New Roman"/>
              </a:rPr>
              <a:t>senso.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A quel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possibile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collegamento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senso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rimanda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verso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Pindaro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invita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interrogarci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sul </a:t>
            </a:r>
            <a:r>
              <a:rPr dirty="0" sz="1200">
                <a:latin typeface="Times New Roman"/>
                <a:cs typeface="Times New Roman"/>
              </a:rPr>
              <a:t>“</a:t>
            </a:r>
            <a:r>
              <a:rPr dirty="0" sz="1200" i="1">
                <a:latin typeface="Times New Roman"/>
                <a:cs typeface="Times New Roman"/>
              </a:rPr>
              <a:t>fine</a:t>
            </a:r>
            <a:r>
              <a:rPr dirty="0" sz="1200" spc="2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ultimo</a:t>
            </a:r>
            <a:r>
              <a:rPr dirty="0" sz="1200" spc="29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(teleutàn)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ed</a:t>
            </a:r>
            <a:r>
              <a:rPr dirty="0" sz="1200" spc="2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2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principio</a:t>
            </a:r>
            <a:r>
              <a:rPr dirty="0" sz="1200" spc="2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primo</a:t>
            </a:r>
            <a:r>
              <a:rPr dirty="0" sz="1200" spc="3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(archàn)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della</a:t>
            </a:r>
            <a:r>
              <a:rPr dirty="0" sz="1200" spc="3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vita</a:t>
            </a:r>
            <a:r>
              <a:rPr dirty="0" sz="1200">
                <a:latin typeface="Times New Roman"/>
                <a:cs typeface="Times New Roman"/>
              </a:rPr>
              <a:t>”.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credenza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greci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sulla </a:t>
            </a:r>
            <a:r>
              <a:rPr dirty="0" sz="1200">
                <a:latin typeface="Times New Roman"/>
                <a:cs typeface="Times New Roman"/>
              </a:rPr>
              <a:t>immortalità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dell’anima,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“eidolon”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immagine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incorporea,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Patroclo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Achille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sogno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Tiresia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madre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Odisseo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capitolo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IX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dell’Odissea,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fortemente </a:t>
            </a:r>
            <a:r>
              <a:rPr dirty="0" sz="1200">
                <a:latin typeface="Times New Roman"/>
                <a:cs typeface="Times New Roman"/>
              </a:rPr>
              <a:t>condiviso.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“spirito”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tuttavia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incorporeo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sorte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diversa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seconda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della </a:t>
            </a:r>
            <a:r>
              <a:rPr dirty="0" sz="1200">
                <a:latin typeface="Times New Roman"/>
                <a:cs typeface="Times New Roman"/>
              </a:rPr>
              <a:t>condotta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avuta 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vivo 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poteva,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 qualche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modo,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essere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avvantaggiata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iniziazione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quanto </a:t>
            </a:r>
            <a:r>
              <a:rPr dirty="0" sz="1200">
                <a:latin typeface="Times New Roman"/>
                <a:cs typeface="Times New Roman"/>
              </a:rPr>
              <a:t>“beato”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(ὄλβιος)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esistenza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post-</a:t>
            </a:r>
            <a:r>
              <a:rPr dirty="0" sz="1200" spc="-10" i="1">
                <a:latin typeface="Times New Roman"/>
                <a:cs typeface="Times New Roman"/>
              </a:rPr>
              <a:t>mortem</a:t>
            </a:r>
            <a:r>
              <a:rPr dirty="0" sz="1200" spc="-1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41729" y="2214371"/>
            <a:ext cx="4276725" cy="33138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1060449"/>
            <a:ext cx="6149340" cy="88779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8255">
              <a:lnSpc>
                <a:spcPct val="143600"/>
              </a:lnSpc>
              <a:spcBef>
                <a:spcPts val="95"/>
              </a:spcBef>
            </a:pP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“risveglio”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interrogativi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ispirano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“iniziati”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telestai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ricerca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risposte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al </a:t>
            </a:r>
            <a:r>
              <a:rPr dirty="0" sz="1200">
                <a:latin typeface="Times New Roman"/>
                <a:cs typeface="Times New Roman"/>
              </a:rPr>
              <a:t>quesito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mettono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cammino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terrena,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sovrappone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una </a:t>
            </a:r>
            <a:r>
              <a:rPr dirty="0" sz="1200">
                <a:latin typeface="Times New Roman"/>
                <a:cs typeface="Times New Roman"/>
              </a:rPr>
              <a:t>attribuzione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percorso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anima,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“via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sacra”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ierà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odòs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Atene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portava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porta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al </a:t>
            </a:r>
            <a:r>
              <a:rPr dirty="0" sz="1200">
                <a:latin typeface="Times New Roman"/>
                <a:cs typeface="Times New Roman"/>
              </a:rPr>
              <a:t>luogo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Grandi Misteri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10">
                <a:latin typeface="Times New Roman"/>
                <a:cs typeface="Times New Roman"/>
              </a:rPr>
              <a:t>Eleusi.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Via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sacra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ritroviamo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percorso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processione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rituale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cuore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tante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città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della </a:t>
            </a:r>
            <a:r>
              <a:rPr dirty="0" sz="1200">
                <a:latin typeface="Times New Roman"/>
                <a:cs typeface="Times New Roman"/>
              </a:rPr>
              <a:t>tradizione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antica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dell’Occidente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(come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quella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Roma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porta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Campidoglio),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che </a:t>
            </a:r>
            <a:r>
              <a:rPr dirty="0" sz="1200">
                <a:latin typeface="Times New Roman"/>
                <a:cs typeface="Times New Roman"/>
              </a:rPr>
              <a:t>trovano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corrispettivi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praticamente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ogni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parte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mondo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seppure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reinterpretati,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ovviamente, </a:t>
            </a:r>
            <a:r>
              <a:rPr dirty="0" sz="1200">
                <a:latin typeface="Times New Roman"/>
                <a:cs typeface="Times New Roman"/>
              </a:rPr>
              <a:t>attraverso 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rispettiva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cultura religiosa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appartenenza.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Fra tutti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avuto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eco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diffusione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il </a:t>
            </a:r>
            <a:r>
              <a:rPr dirty="0" sz="1200">
                <a:latin typeface="Times New Roman"/>
                <a:cs typeface="Times New Roman"/>
              </a:rPr>
              <a:t>Cammino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Santiago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Compostela,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nord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Spagna,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attira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ogni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anno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migliaia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di </a:t>
            </a:r>
            <a:r>
              <a:rPr dirty="0" sz="1200">
                <a:latin typeface="Times New Roman"/>
                <a:cs typeface="Times New Roman"/>
              </a:rPr>
              <a:t>“pellegrini”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ricerca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esperienza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interiore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cornice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valoriale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cristianesimo,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ma </a:t>
            </a:r>
            <a:r>
              <a:rPr dirty="0" sz="1200">
                <a:latin typeface="Times New Roman"/>
                <a:cs typeface="Times New Roman"/>
              </a:rPr>
              <a:t>frequentata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credenti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comunque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aprono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all’interrogativo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dell’Oltre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della </a:t>
            </a:r>
            <a:r>
              <a:rPr dirty="0" sz="1200">
                <a:latin typeface="Times New Roman"/>
                <a:cs typeface="Times New Roman"/>
              </a:rPr>
              <a:t>dimensione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“anima”,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là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quella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meramente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materica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caratterizza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nostra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esistenza biologica.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438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Eleusi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rappresenta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centro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religiosità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greca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impose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crescente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importanza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concomitanza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prevalere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Atene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(significativo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rifacimento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tempio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centrale,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il </a:t>
            </a:r>
            <a:r>
              <a:rPr dirty="0" sz="1200">
                <a:latin typeface="Times New Roman"/>
                <a:cs typeface="Times New Roman"/>
              </a:rPr>
              <a:t>“</a:t>
            </a:r>
            <a:r>
              <a:rPr dirty="0" sz="1200" i="1">
                <a:latin typeface="Times New Roman"/>
                <a:cs typeface="Times New Roman"/>
              </a:rPr>
              <a:t>Telestèrion</a:t>
            </a:r>
            <a:r>
              <a:rPr dirty="0" sz="1200">
                <a:latin typeface="Times New Roman"/>
                <a:cs typeface="Times New Roman"/>
              </a:rPr>
              <a:t>”,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opera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Pisistrato)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spostamento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dalla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centralità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religiosa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originariamente </a:t>
            </a:r>
            <a:r>
              <a:rPr dirty="0" sz="1200">
                <a:latin typeface="Times New Roman"/>
                <a:cs typeface="Times New Roman"/>
              </a:rPr>
              <a:t>gravitante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Delfi.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origini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tuttavia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antichissime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connesse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provenienza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micenea,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e </a:t>
            </a:r>
            <a:r>
              <a:rPr dirty="0" sz="1200">
                <a:latin typeface="Times New Roman"/>
                <a:cs typeface="Times New Roman"/>
              </a:rPr>
              <a:t>prima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ancora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cretese,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collegati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antico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culto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agrario,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collegato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ciclo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morte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rinascita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in </a:t>
            </a:r>
            <a:r>
              <a:rPr dirty="0" sz="1200">
                <a:latin typeface="Times New Roman"/>
                <a:cs typeface="Times New Roman"/>
              </a:rPr>
              <a:t>consonanza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ritmi stagionali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all’introduzione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agricoltura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riscontrano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misteri </a:t>
            </a:r>
            <a:r>
              <a:rPr dirty="0" sz="1200" spc="-25">
                <a:latin typeface="Times New Roman"/>
                <a:cs typeface="Times New Roman"/>
              </a:rPr>
              <a:t>di </a:t>
            </a:r>
            <a:r>
              <a:rPr dirty="0" sz="1200">
                <a:latin typeface="Times New Roman"/>
                <a:cs typeface="Times New Roman"/>
                <a:hlinkClick r:id="rId2"/>
              </a:rPr>
              <a:t>Iside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3"/>
              </a:rPr>
              <a:t>Osiride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Egitto 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Adoniaco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culti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  <a:hlinkClick r:id="rId4"/>
              </a:rPr>
              <a:t>siriani.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43600"/>
              </a:lnSpc>
            </a:pPr>
            <a:r>
              <a:rPr dirty="0" sz="1200" spc="-10">
                <a:latin typeface="Times New Roman"/>
                <a:cs typeface="Times New Roman"/>
              </a:rPr>
              <a:t>Nella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tradizione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anatolica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sembra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significativo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collegamento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culto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della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Grande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Madre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Cibele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figlio Attis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 muore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annualmente, come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appunto 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frutto dalla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Terra.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tradizione </a:t>
            </a:r>
            <a:r>
              <a:rPr dirty="0" sz="1200">
                <a:latin typeface="Times New Roman"/>
                <a:cs typeface="Times New Roman"/>
              </a:rPr>
              <a:t>greca il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sacrificio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figlio,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sposta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Persefone,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figlia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Demetra,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richiama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morte </a:t>
            </a:r>
            <a:r>
              <a:rPr dirty="0" sz="1200">
                <a:latin typeface="Times New Roman"/>
                <a:cs typeface="Times New Roman"/>
              </a:rPr>
              <a:t>simbolizzata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rapimento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appunto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morti.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prevedeva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quindi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ciclo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tre fasi;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discesa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(perdita), 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ricerca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</a:t>
            </a:r>
            <a:r>
              <a:rPr dirty="0" sz="1200" i="1">
                <a:latin typeface="Times New Roman"/>
                <a:cs typeface="Times New Roman"/>
              </a:rPr>
              <a:t>ascesa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tema principale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 l’</a:t>
            </a:r>
            <a:r>
              <a:rPr dirty="0" sz="1200" i="1">
                <a:latin typeface="Times New Roman"/>
                <a:cs typeface="Times New Roman"/>
              </a:rPr>
              <a:t>ascesa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(άνοδος)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di </a:t>
            </a:r>
            <a:r>
              <a:rPr dirty="0" sz="1200">
                <a:latin typeface="Times New Roman"/>
                <a:cs typeface="Times New Roman"/>
              </a:rPr>
              <a:t>Persefone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riunione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madre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concomitanza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rinascita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natura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l’avvento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-10">
                <a:latin typeface="Times New Roman"/>
                <a:cs typeface="Times New Roman"/>
              </a:rPr>
              <a:t> primavera.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600"/>
              </a:lnSpc>
            </a:pP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nome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città,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Eleusís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sembra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essere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pre-</a:t>
            </a:r>
            <a:r>
              <a:rPr dirty="0" sz="1200">
                <a:latin typeface="Times New Roman"/>
                <a:cs typeface="Times New Roman"/>
              </a:rPr>
              <a:t>greco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probabilmente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collegato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5"/>
              </a:rPr>
              <a:t>Campi</a:t>
            </a:r>
            <a:r>
              <a:rPr dirty="0" sz="1200" spc="130">
                <a:latin typeface="Times New Roman"/>
                <a:cs typeface="Times New Roman"/>
                <a:hlinkClick r:id="rId5"/>
              </a:rPr>
              <a:t> </a:t>
            </a:r>
            <a:r>
              <a:rPr dirty="0" sz="1200" spc="-10">
                <a:latin typeface="Times New Roman"/>
                <a:cs typeface="Times New Roman"/>
                <a:hlinkClick r:id="rId5"/>
              </a:rPr>
              <a:t>elisi</a:t>
            </a:r>
            <a:r>
              <a:rPr dirty="0" sz="1200" spc="-1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identificati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luogo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mitico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abitato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dalle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anime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beati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(in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contrapposizione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Tartaro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erano </a:t>
            </a:r>
            <a:r>
              <a:rPr dirty="0" sz="1200">
                <a:latin typeface="Times New Roman"/>
                <a:cs typeface="Times New Roman"/>
              </a:rPr>
              <a:t>condannati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coloro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erano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macchiati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gravi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colpe,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Sisifo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Tantalo).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L’antica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parola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greca </a:t>
            </a:r>
            <a:r>
              <a:rPr dirty="0" sz="1200">
                <a:latin typeface="Times New Roman"/>
                <a:cs typeface="Times New Roman"/>
              </a:rPr>
              <a:t>“misteri”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(μυστήριον)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significa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“mistero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segreto”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correlata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verbo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mueō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(μυέω),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che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794765"/>
            <a:ext cx="6148705" cy="89731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43800"/>
              </a:lnSpc>
              <a:spcBef>
                <a:spcPts val="105"/>
              </a:spcBef>
            </a:pPr>
            <a:r>
              <a:rPr dirty="0" sz="1200">
                <a:latin typeface="Times New Roman"/>
                <a:cs typeface="Times New Roman"/>
              </a:rPr>
              <a:t>significa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sussurro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rimanda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trasmissione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segreta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(esoterica)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contrapposizione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quanto </a:t>
            </a:r>
            <a:r>
              <a:rPr dirty="0" sz="1200">
                <a:latin typeface="Times New Roman"/>
                <a:cs typeface="Times New Roman"/>
              </a:rPr>
              <a:t>viene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detto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apertamente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pubblicamente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(comunicazione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essoterica).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qui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sostantivo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mustēs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(μύστης),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significa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 </a:t>
            </a:r>
            <a:r>
              <a:rPr dirty="0" sz="1200" spc="-10">
                <a:latin typeface="Times New Roman"/>
                <a:cs typeface="Times New Roman"/>
              </a:rPr>
              <a:t>iniziato.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Demetra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e</a:t>
            </a:r>
            <a:r>
              <a:rPr dirty="0" sz="1200" spc="-10" b="1">
                <a:latin typeface="Times New Roman"/>
                <a:cs typeface="Times New Roman"/>
              </a:rPr>
              <a:t> Persefone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mito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originario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Dementra,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dell’agricoltura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fertilità,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viene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riportato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magistralmente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composizione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lei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dedicate,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Inno</a:t>
            </a:r>
            <a:r>
              <a:rPr dirty="0" sz="1200" spc="1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1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Dementra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inclusa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raccolta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degli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  <a:hlinkClick r:id="rId2"/>
              </a:rPr>
              <a:t>Inni</a:t>
            </a:r>
            <a:r>
              <a:rPr dirty="0" sz="1200" spc="160" i="1">
                <a:latin typeface="Times New Roman"/>
                <a:cs typeface="Times New Roman"/>
                <a:hlinkClick r:id="rId2"/>
              </a:rPr>
              <a:t> </a:t>
            </a:r>
            <a:r>
              <a:rPr dirty="0" sz="1200" i="1">
                <a:latin typeface="Times New Roman"/>
                <a:cs typeface="Times New Roman"/>
                <a:hlinkClick r:id="rId2"/>
              </a:rPr>
              <a:t>omerici</a:t>
            </a:r>
            <a:r>
              <a:rPr dirty="0" sz="1200">
                <a:latin typeface="Times New Roman"/>
                <a:cs typeface="Times New Roman"/>
              </a:rPr>
              <a:t>;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datazione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sembra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essere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anteriore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metà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secolo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a.C.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quindi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dubbia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attribuzione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al </a:t>
            </a:r>
            <a:r>
              <a:rPr dirty="0" sz="1200">
                <a:latin typeface="Times New Roman"/>
                <a:cs typeface="Times New Roman"/>
              </a:rPr>
              <a:t>sommo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poeta,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versione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giunta.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Anziché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sintetizzare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trovo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preferibile </a:t>
            </a:r>
            <a:r>
              <a:rPr dirty="0" sz="1200">
                <a:latin typeface="Times New Roman"/>
                <a:cs typeface="Times New Roman"/>
              </a:rPr>
              <a:t>riportare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stesso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inno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narra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dovizia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particolari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immagini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insuperabile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poesia </a:t>
            </a:r>
            <a:r>
              <a:rPr dirty="0" sz="1200">
                <a:latin typeface="Times New Roman"/>
                <a:cs typeface="Times New Roman"/>
              </a:rPr>
              <a:t>l’angoscia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figlia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rapita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nonché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l’esultanza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ritrovarla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evoca, </a:t>
            </a:r>
            <a:r>
              <a:rPr dirty="0" sz="1200">
                <a:latin typeface="Times New Roman"/>
                <a:cs typeface="Times New Roman"/>
              </a:rPr>
              <a:t>appunto,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 ricongiungimento dopo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vicenda di morte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rinascita.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462280">
              <a:lnSpc>
                <a:spcPct val="100000"/>
              </a:lnSpc>
            </a:pPr>
            <a:r>
              <a:rPr dirty="0" sz="1200" b="1" i="1">
                <a:latin typeface="Times New Roman"/>
                <a:cs typeface="Times New Roman"/>
              </a:rPr>
              <a:t>Inno omerico</a:t>
            </a:r>
            <a:r>
              <a:rPr dirty="0" sz="1200" spc="-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a </a:t>
            </a:r>
            <a:r>
              <a:rPr dirty="0" sz="1200" spc="-10" b="1" i="1">
                <a:latin typeface="Times New Roman"/>
                <a:cs typeface="Times New Roman"/>
              </a:rPr>
              <a:t>Demetra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462280" marR="6985">
              <a:lnSpc>
                <a:spcPct val="143700"/>
              </a:lnSpc>
            </a:pP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acuto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dolore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colse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nell’animo: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sulle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chiome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divine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lacerava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mani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diadema,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gettava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sulle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spalle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cupo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velo,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slanciò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sopra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terra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mare,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uccello,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alla </a:t>
            </a:r>
            <a:r>
              <a:rPr dirty="0" sz="1200" i="1">
                <a:latin typeface="Times New Roman"/>
                <a:cs typeface="Times New Roman"/>
              </a:rPr>
              <a:t>ricerca.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nessuno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degli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dèi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degli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uomini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mortali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voleva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dirle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verità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nessuno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degli </a:t>
            </a:r>
            <a:r>
              <a:rPr dirty="0" sz="1200" i="1">
                <a:latin typeface="Times New Roman"/>
                <a:cs typeface="Times New Roman"/>
              </a:rPr>
              <a:t>uccelli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venne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lei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verace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messaggero.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nove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giorni,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allora,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veneranda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Demetra </a:t>
            </a:r>
            <a:r>
              <a:rPr dirty="0" sz="1200" i="1">
                <a:latin typeface="Times New Roman"/>
                <a:cs typeface="Times New Roman"/>
              </a:rPr>
              <a:t>sulla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terra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vagava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stringendo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nelle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mani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fiaccole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ardenti: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né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mai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d’ambrosia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nettare, </a:t>
            </a:r>
            <a:r>
              <a:rPr dirty="0" sz="1200" i="1">
                <a:latin typeface="Times New Roman"/>
                <a:cs typeface="Times New Roman"/>
              </a:rPr>
              <a:t>dolce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bevanda,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 nutriva,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assorta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 suo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dolore;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né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s’immergeva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 </a:t>
            </a:r>
            <a:r>
              <a:rPr dirty="0" sz="1200" spc="-10" i="1">
                <a:latin typeface="Times New Roman"/>
                <a:cs typeface="Times New Roman"/>
              </a:rPr>
              <a:t>lavacri.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462280" marR="8255">
              <a:lnSpc>
                <a:spcPct val="144200"/>
              </a:lnSpc>
            </a:pPr>
            <a:r>
              <a:rPr dirty="0" sz="1200" i="1">
                <a:latin typeface="Times New Roman"/>
                <a:cs typeface="Times New Roman"/>
              </a:rPr>
              <a:t>Ma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quando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infine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giunse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1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decima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volta</a:t>
            </a:r>
            <a:r>
              <a:rPr dirty="0" sz="1200" spc="1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fulgente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aurora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venne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incontro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Ecate,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reggendo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mano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torcia;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e,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desiderosa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d’informarla,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rivolse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parola,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disse:</a:t>
            </a:r>
            <a:endParaRPr sz="1200">
              <a:latin typeface="Times New Roman"/>
              <a:cs typeface="Times New Roman"/>
            </a:endParaRPr>
          </a:p>
          <a:p>
            <a:pPr algn="just" marL="462280">
              <a:lnSpc>
                <a:spcPct val="100000"/>
              </a:lnSpc>
              <a:spcBef>
                <a:spcPts val="625"/>
              </a:spcBef>
            </a:pPr>
            <a:r>
              <a:rPr dirty="0" sz="1200" i="1">
                <a:latin typeface="Times New Roman"/>
                <a:cs typeface="Times New Roman"/>
              </a:rPr>
              <a:t>«Demetra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veneranda,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apportatrice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messi,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magnifici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doni,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fra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dèi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celesti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fra</a:t>
            </a:r>
            <a:r>
              <a:rPr dirty="0" sz="1200" spc="-25" i="1">
                <a:latin typeface="Times New Roman"/>
                <a:cs typeface="Times New Roman"/>
              </a:rPr>
              <a:t> gli</a:t>
            </a:r>
            <a:endParaRPr sz="1200">
              <a:latin typeface="Times New Roman"/>
              <a:cs typeface="Times New Roman"/>
            </a:endParaRPr>
          </a:p>
          <a:p>
            <a:pPr algn="just" marL="462280" marR="5715">
              <a:lnSpc>
                <a:spcPct val="143700"/>
              </a:lnSpc>
              <a:spcBef>
                <a:spcPts val="5"/>
              </a:spcBef>
            </a:pPr>
            <a:r>
              <a:rPr dirty="0" sz="1200" i="1">
                <a:latin typeface="Times New Roman"/>
                <a:cs typeface="Times New Roman"/>
              </a:rPr>
              <a:t>uomini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mortali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ha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rapito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Persefone,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gettato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l’angoscia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tuo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cuore?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Infatti,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ho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udito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grida,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ho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visto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miei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occhi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fosse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rapitore: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ho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detto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tutto,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breve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spc="-50" i="1">
                <a:latin typeface="Times New Roman"/>
                <a:cs typeface="Times New Roman"/>
              </a:rPr>
              <a:t>e </a:t>
            </a:r>
            <a:r>
              <a:rPr dirty="0" sz="1200" spc="-10" i="1">
                <a:latin typeface="Times New Roman"/>
                <a:cs typeface="Times New Roman"/>
              </a:rPr>
              <a:t>sinceramente».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462280" marR="5080">
              <a:lnSpc>
                <a:spcPct val="143500"/>
              </a:lnSpc>
            </a:pPr>
            <a:r>
              <a:rPr dirty="0" sz="1200" i="1">
                <a:latin typeface="Times New Roman"/>
                <a:cs typeface="Times New Roman"/>
              </a:rPr>
              <a:t>«Demetra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augusta, figlia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 Rea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dalle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belle chiome, tu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lo saprai: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io, infatti,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profondamente </a:t>
            </a:r>
            <a:r>
              <a:rPr dirty="0" sz="1200" spc="-25" i="1">
                <a:latin typeface="Times New Roman"/>
                <a:cs typeface="Times New Roman"/>
              </a:rPr>
              <a:t>ti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rispetto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compiango,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angosciata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figlia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dalle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agili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caviglie.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Nessun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altro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fra </a:t>
            </a:r>
            <a:r>
              <a:rPr dirty="0" sz="1200" i="1">
                <a:latin typeface="Times New Roman"/>
                <a:cs typeface="Times New Roman"/>
              </a:rPr>
              <a:t>gl’immortali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è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responsabile,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Zeus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adunatore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nembi,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l’ha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destinata,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perché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sia </a:t>
            </a:r>
            <a:r>
              <a:rPr dirty="0" sz="1200" i="1">
                <a:latin typeface="Times New Roman"/>
                <a:cs typeface="Times New Roman"/>
              </a:rPr>
              <a:t>detta sua sposa fiorente,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 suo fratello, Ade: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questi giù nella tenebra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caliginosa la </a:t>
            </a:r>
            <a:r>
              <a:rPr dirty="0" sz="1200" spc="-10" i="1">
                <a:latin typeface="Times New Roman"/>
                <a:cs typeface="Times New Roman"/>
              </a:rPr>
              <a:t>trascinò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 sue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cavalle, dopo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averla rapita, mentre ella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gridava a gran </a:t>
            </a:r>
            <a:r>
              <a:rPr dirty="0" sz="1200" spc="-10" i="1">
                <a:latin typeface="Times New Roman"/>
                <a:cs typeface="Times New Roman"/>
              </a:rPr>
              <a:t>voce.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156512" y="1060449"/>
            <a:ext cx="5698490" cy="8699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715">
              <a:lnSpc>
                <a:spcPct val="143700"/>
              </a:lnSpc>
              <a:spcBef>
                <a:spcPts val="95"/>
              </a:spcBef>
            </a:pPr>
            <a:r>
              <a:rPr dirty="0" sz="1200" i="1">
                <a:latin typeface="Times New Roman"/>
                <a:cs typeface="Times New Roman"/>
              </a:rPr>
              <a:t>Ma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tu,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dea,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metti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fine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tuo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pianto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copioso: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conviene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serbi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così,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senza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motivo,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rancore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inesorabile.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è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indegno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te,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genero,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fra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gl’immortali,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Aidoneo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(Ade) </a:t>
            </a:r>
            <a:r>
              <a:rPr dirty="0" sz="1200" i="1">
                <a:latin typeface="Times New Roman"/>
                <a:cs typeface="Times New Roman"/>
              </a:rPr>
              <a:t>signore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molti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uomini,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tuo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fratello,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tuo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germano: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suo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dominio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egli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ottenuto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quando,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all’origine,</a:t>
            </a:r>
            <a:r>
              <a:rPr dirty="0" sz="1200" spc="1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fece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divisione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tre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parti;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abita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fra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coloro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cui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gli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toccò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essere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il </a:t>
            </a:r>
            <a:r>
              <a:rPr dirty="0" sz="1200" spc="-10" i="1">
                <a:latin typeface="Times New Roman"/>
                <a:cs typeface="Times New Roman"/>
              </a:rPr>
              <a:t>sovrano».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 marR="6350">
              <a:lnSpc>
                <a:spcPct val="143800"/>
              </a:lnSpc>
            </a:pPr>
            <a:r>
              <a:rPr dirty="0" sz="1200" i="1">
                <a:latin typeface="Times New Roman"/>
                <a:cs typeface="Times New Roman"/>
              </a:rPr>
              <a:t>Ermes: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«O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Ade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dalle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cupe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chiome,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regni sui morti, Zeus,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 padre, mi ordina di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condurre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fuori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dell’Erebo,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fra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gli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dèi,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l'augusta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Persefone,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affinchè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madre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rivedendola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suoi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occhi </a:t>
            </a:r>
            <a:r>
              <a:rPr dirty="0" sz="1200" i="1">
                <a:latin typeface="Times New Roman"/>
                <a:cs typeface="Times New Roman"/>
              </a:rPr>
              <a:t>ponga</a:t>
            </a:r>
            <a:r>
              <a:rPr dirty="0" sz="1200" spc="1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fine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rancore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all’ira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inesorabile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contro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gl’immortali;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poiché</a:t>
            </a:r>
            <a:r>
              <a:rPr dirty="0" sz="1200" spc="1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medita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grave </a:t>
            </a:r>
            <a:r>
              <a:rPr dirty="0" sz="1200" i="1">
                <a:latin typeface="Times New Roman"/>
                <a:cs typeface="Times New Roman"/>
              </a:rPr>
              <a:t>progetto: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sterminare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debole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stirpe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degli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uomini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nati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sulla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terra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tenendo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seme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celato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sotto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zolla,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distruggendo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offerte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spettano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agl’immortali.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Tremendo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è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suo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rancore;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spc="-50" i="1">
                <a:latin typeface="Times New Roman"/>
                <a:cs typeface="Times New Roman"/>
              </a:rPr>
              <a:t>e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unisce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agli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dèi,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ma,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disparte,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entro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tempio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odoroso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d’incenso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siede,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abita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l’aspra </a:t>
            </a:r>
            <a:r>
              <a:rPr dirty="0" sz="1200" i="1">
                <a:latin typeface="Times New Roman"/>
                <a:cs typeface="Times New Roman"/>
              </a:rPr>
              <a:t>rocca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Eleusi».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12700" marR="8890">
              <a:lnSpc>
                <a:spcPct val="143300"/>
              </a:lnSpc>
            </a:pPr>
            <a:r>
              <a:rPr dirty="0" sz="1200" i="1">
                <a:latin typeface="Times New Roman"/>
                <a:cs typeface="Times New Roman"/>
              </a:rPr>
              <a:t>Così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egli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diceva;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signore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dei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morti,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Aidoneo,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accennò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sorriso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sopracciglia: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né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ribellò</a:t>
            </a:r>
            <a:r>
              <a:rPr dirty="0" sz="1200" spc="229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all’ordine</a:t>
            </a:r>
            <a:r>
              <a:rPr dirty="0" sz="1200" spc="2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2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Zeus,</a:t>
            </a:r>
            <a:r>
              <a:rPr dirty="0" sz="1200" spc="2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229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sovrano.</a:t>
            </a:r>
            <a:r>
              <a:rPr dirty="0" sz="1200" spc="2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2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premurosamente</a:t>
            </a:r>
            <a:r>
              <a:rPr dirty="0" sz="1200" spc="2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esortò</a:t>
            </a:r>
            <a:r>
              <a:rPr dirty="0" sz="1200" spc="2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2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saggia</a:t>
            </a:r>
            <a:r>
              <a:rPr dirty="0" sz="1200" spc="22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Persefone: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43700"/>
              </a:lnSpc>
              <a:spcBef>
                <a:spcPts val="10"/>
              </a:spcBef>
            </a:pPr>
            <a:r>
              <a:rPr dirty="0" sz="1200" i="1">
                <a:latin typeface="Times New Roman"/>
                <a:cs typeface="Times New Roman"/>
              </a:rPr>
              <a:t>«Torna,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Persefone,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presso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tua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madre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dallo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scuro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peplo;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serba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petto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l’animo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cuore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sereni,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rattristarti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troppo,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oltre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ogni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misura.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sarò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uno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sposo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indegno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al </a:t>
            </a:r>
            <a:r>
              <a:rPr dirty="0" sz="1200" i="1">
                <a:latin typeface="Times New Roman"/>
                <a:cs typeface="Times New Roman"/>
              </a:rPr>
              <a:t>cospetto</a:t>
            </a:r>
            <a:r>
              <a:rPr dirty="0" sz="1200" spc="1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degl’immortali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io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1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sono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fratello</a:t>
            </a:r>
            <a:r>
              <a:rPr dirty="0" sz="1200" spc="2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padre</a:t>
            </a:r>
            <a:r>
              <a:rPr dirty="0" sz="1200" spc="1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Zeus;</a:t>
            </a:r>
            <a:r>
              <a:rPr dirty="0" sz="1200" spc="1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quando</a:t>
            </a:r>
            <a:r>
              <a:rPr dirty="0" sz="1200" spc="2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sarai</a:t>
            </a:r>
            <a:r>
              <a:rPr dirty="0" sz="1200" spc="204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quaggiù, </a:t>
            </a:r>
            <a:r>
              <a:rPr dirty="0" sz="1200" i="1">
                <a:latin typeface="Times New Roman"/>
                <a:cs typeface="Times New Roman"/>
              </a:rPr>
              <a:t>regnerai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tutti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esseri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vivono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muovono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avrai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fra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gl’immortali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onori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più </a:t>
            </a:r>
            <a:r>
              <a:rPr dirty="0" sz="1200" i="1">
                <a:latin typeface="Times New Roman"/>
                <a:cs typeface="Times New Roman"/>
              </a:rPr>
              <a:t>grandi;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sempre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sarà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castigo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coloro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offendono,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quelli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placheranno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offerte il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tuo animo celebrando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 sacri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riti 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offrendoti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 doni </a:t>
            </a:r>
            <a:r>
              <a:rPr dirty="0" sz="1200" spc="-10" i="1">
                <a:latin typeface="Times New Roman"/>
                <a:cs typeface="Times New Roman"/>
              </a:rPr>
              <a:t>dovuti».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</a:pP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dea,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scorgendo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sua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figlia,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slanciò,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simile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una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menade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sul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monte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ombroso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selve.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 spc="-50" i="1">
                <a:latin typeface="Times New Roman"/>
                <a:cs typeface="Times New Roman"/>
              </a:rPr>
              <a:t>A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volta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Persefone,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quando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vide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bel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volto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sua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madre,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lasciando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carro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cavalli,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scese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corsa,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gettò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braccia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collo,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stringendosi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lei.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ben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presto,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mentre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ancora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dea </a:t>
            </a:r>
            <a:r>
              <a:rPr dirty="0" sz="1200" i="1">
                <a:latin typeface="Times New Roman"/>
                <a:cs typeface="Times New Roman"/>
              </a:rPr>
              <a:t>teneva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figlia tra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braccia, il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suo cuore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intuiva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inganno;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fu presa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 cupo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terrore, </a:t>
            </a:r>
            <a:r>
              <a:rPr dirty="0" sz="1200" spc="-50" i="1">
                <a:latin typeface="Times New Roman"/>
                <a:cs typeface="Times New Roman"/>
              </a:rPr>
              <a:t>e </a:t>
            </a:r>
            <a:r>
              <a:rPr dirty="0" sz="1200" i="1">
                <a:latin typeface="Times New Roman"/>
                <a:cs typeface="Times New Roman"/>
              </a:rPr>
              <a:t>interrompendo</a:t>
            </a:r>
            <a:r>
              <a:rPr dirty="0" sz="1200" spc="3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gli</a:t>
            </a:r>
            <a:r>
              <a:rPr dirty="0" sz="1200" spc="3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abbracci,</a:t>
            </a:r>
            <a:r>
              <a:rPr dirty="0" sz="1200" spc="3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subito</a:t>
            </a:r>
            <a:r>
              <a:rPr dirty="0" sz="1200" spc="3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3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domandava:</a:t>
            </a:r>
            <a:r>
              <a:rPr dirty="0" sz="1200" spc="3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«Figlia,</a:t>
            </a:r>
            <a:r>
              <a:rPr dirty="0" sz="1200" spc="3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mentre</a:t>
            </a:r>
            <a:r>
              <a:rPr dirty="0" sz="1200" spc="2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eri</a:t>
            </a:r>
            <a:r>
              <a:rPr dirty="0" sz="1200" spc="3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laggiù,</a:t>
            </a:r>
            <a:r>
              <a:rPr dirty="0" sz="1200" spc="3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29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hai </a:t>
            </a:r>
            <a:r>
              <a:rPr dirty="0" sz="1200" i="1">
                <a:latin typeface="Times New Roman"/>
                <a:cs typeface="Times New Roman"/>
              </a:rPr>
              <a:t>mangiato,</a:t>
            </a:r>
            <a:r>
              <a:rPr dirty="0" sz="1200" spc="-8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certo,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alcun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cibo?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parla,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celarmi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nulla,</a:t>
            </a:r>
            <a:r>
              <a:rPr dirty="0" sz="1200" spc="-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affinché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lo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sappia</a:t>
            </a:r>
            <a:r>
              <a:rPr dirty="0" sz="1200" spc="-7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con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te.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Così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infatti, </a:t>
            </a:r>
            <a:r>
              <a:rPr dirty="0" sz="1200" i="1">
                <a:latin typeface="Times New Roman"/>
                <a:cs typeface="Times New Roman"/>
              </a:rPr>
              <a:t>ritornando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dall’aborrito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Ade,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1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col</a:t>
            </a:r>
            <a:r>
              <a:rPr dirty="0" sz="1200" spc="1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padre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Cronide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dalle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nere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nubi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potrai</a:t>
            </a:r>
            <a:r>
              <a:rPr dirty="0" sz="1200" spc="15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abitare, </a:t>
            </a:r>
            <a:r>
              <a:rPr dirty="0" sz="1200" i="1">
                <a:latin typeface="Times New Roman"/>
                <a:cs typeface="Times New Roman"/>
              </a:rPr>
              <a:t>onorata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tutti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gl’immortali.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invece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hai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mangiato,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scendendo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nuovo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nelle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profondità </a:t>
            </a:r>
            <a:r>
              <a:rPr dirty="0" sz="1200" i="1">
                <a:latin typeface="Times New Roman"/>
                <a:cs typeface="Times New Roman"/>
              </a:rPr>
              <a:t>della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terra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lì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abiterai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ogni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anno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stagioni: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altre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due,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gli </a:t>
            </a:r>
            <a:r>
              <a:rPr dirty="0" sz="1200" spc="-10" i="1">
                <a:latin typeface="Times New Roman"/>
                <a:cs typeface="Times New Roman"/>
              </a:rPr>
              <a:t>altri </a:t>
            </a:r>
            <a:r>
              <a:rPr dirty="0" sz="1200" i="1">
                <a:latin typeface="Times New Roman"/>
                <a:cs typeface="Times New Roman"/>
              </a:rPr>
              <a:t>immortali.</a:t>
            </a:r>
            <a:r>
              <a:rPr dirty="0" sz="1200" spc="3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Ogni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volta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terra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coprirà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dei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fiori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odorosi,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multicolori,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della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primavera,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794765"/>
            <a:ext cx="6148705" cy="90582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462280" marR="8890">
              <a:lnSpc>
                <a:spcPct val="1443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allora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dalla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tenebra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densa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sorgerai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nuovo,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meraviglioso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prodigio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dèi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gli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uomini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mortali.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 con quale insidia t’ingannò il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possente dio che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molti uomini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accoglie?»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462280" marR="8890">
              <a:lnSpc>
                <a:spcPct val="143800"/>
              </a:lnSpc>
            </a:pPr>
            <a:r>
              <a:rPr dirty="0" sz="1200" i="1">
                <a:latin typeface="Times New Roman"/>
                <a:cs typeface="Times New Roman"/>
              </a:rPr>
              <a:t>Allora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Metanira, riempita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una coppa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 vino dolce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miele, a lei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 porgeva;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 la </a:t>
            </a:r>
            <a:r>
              <a:rPr dirty="0" sz="1200" spc="-25" i="1">
                <a:latin typeface="Times New Roman"/>
                <a:cs typeface="Times New Roman"/>
              </a:rPr>
              <a:t>dea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respinse: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disse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che,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verità,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era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vietato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bere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rosso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vino,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comandò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offrisse </a:t>
            </a:r>
            <a:r>
              <a:rPr dirty="0" sz="1200" i="1">
                <a:latin typeface="Times New Roman"/>
                <a:cs typeface="Times New Roman"/>
              </a:rPr>
              <a:t>come bevanda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acqua,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farina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d’orzo,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mescolandovi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menta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delicata.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donna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preparò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2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ciceone,</a:t>
            </a:r>
            <a:r>
              <a:rPr dirty="0" sz="1200" spc="2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2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lo</a:t>
            </a:r>
            <a:r>
              <a:rPr dirty="0" sz="1200" spc="2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porse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alla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dea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2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ella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aveva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ordinato: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Demetra,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2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molto</a:t>
            </a:r>
            <a:r>
              <a:rPr dirty="0" sz="1200" spc="26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venerata, </a:t>
            </a:r>
            <a:r>
              <a:rPr dirty="0" sz="1200" i="1">
                <a:latin typeface="Times New Roman"/>
                <a:cs typeface="Times New Roman"/>
              </a:rPr>
              <a:t>accettandolo,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inaugurò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rito.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fra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loro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cominciò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parlare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Metanira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dalla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bella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cintura:</a:t>
            </a:r>
            <a:endParaRPr sz="1200">
              <a:latin typeface="Times New Roman"/>
              <a:cs typeface="Times New Roman"/>
            </a:endParaRPr>
          </a:p>
          <a:p>
            <a:pPr algn="just" marL="462280">
              <a:lnSpc>
                <a:spcPct val="100000"/>
              </a:lnSpc>
              <a:spcBef>
                <a:spcPts val="625"/>
              </a:spcBef>
            </a:pPr>
            <a:r>
              <a:rPr dirty="0" sz="1200" i="1">
                <a:latin typeface="Times New Roman"/>
                <a:cs typeface="Times New Roman"/>
              </a:rPr>
              <a:t>«Salute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te,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donna,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poiché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io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credo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nata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genitori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volgari,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anzi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illustri:</a:t>
            </a:r>
            <a:endParaRPr sz="1200">
              <a:latin typeface="Times New Roman"/>
              <a:cs typeface="Times New Roman"/>
            </a:endParaRPr>
          </a:p>
          <a:p>
            <a:pPr algn="just" marL="462280" marR="8255">
              <a:lnSpc>
                <a:spcPct val="143900"/>
              </a:lnSpc>
              <a:spcBef>
                <a:spcPts val="5"/>
              </a:spcBef>
            </a:pPr>
            <a:r>
              <a:rPr dirty="0" sz="1200" i="1">
                <a:latin typeface="Times New Roman"/>
                <a:cs typeface="Times New Roman"/>
              </a:rPr>
              <a:t>illuminano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tuo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sguardo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dignità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maestà,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quello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dei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rendono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giustizia.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Ma,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sebbene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malincuore,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ineluttabilmente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noi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esseri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umani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dobbiamo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sopportare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quel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ci </a:t>
            </a:r>
            <a:r>
              <a:rPr dirty="0" sz="1200" i="1">
                <a:latin typeface="Times New Roman"/>
                <a:cs typeface="Times New Roman"/>
              </a:rPr>
              <a:t>danno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gli dèi: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infatti, il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giogo ci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grava sul </a:t>
            </a:r>
            <a:r>
              <a:rPr dirty="0" sz="1200" spc="-10" i="1">
                <a:latin typeface="Times New Roman"/>
                <a:cs typeface="Times New Roman"/>
              </a:rPr>
              <a:t>collo.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462280" marR="7620">
              <a:lnSpc>
                <a:spcPct val="143700"/>
              </a:lnSpc>
            </a:pPr>
            <a:r>
              <a:rPr dirty="0" sz="1200" i="1">
                <a:latin typeface="Times New Roman"/>
                <a:cs typeface="Times New Roman"/>
              </a:rPr>
              <a:t>Ora</a:t>
            </a:r>
            <a:r>
              <a:rPr dirty="0" sz="1200" spc="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tuttavia,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poiché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sei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giunta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qui,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disporrai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tutto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ciò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ch’io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possiedo: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alleva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questo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mio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figlio,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che,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nato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tardi,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contro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ogni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speranza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hanno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concesso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gl’immortali: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lui</a:t>
            </a:r>
            <a:r>
              <a:rPr dirty="0" sz="1200" spc="5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io </a:t>
            </a:r>
            <a:r>
              <a:rPr dirty="0" sz="1200" i="1">
                <a:latin typeface="Times New Roman"/>
                <a:cs typeface="Times New Roman"/>
              </a:rPr>
              <a:t>ho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molto</a:t>
            </a:r>
            <a:r>
              <a:rPr dirty="0" sz="1200" spc="2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pregato.</a:t>
            </a:r>
            <a:r>
              <a:rPr dirty="0" sz="1200" spc="2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volessi</a:t>
            </a:r>
            <a:r>
              <a:rPr dirty="0" sz="1200" spc="2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allevarlo,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ed</a:t>
            </a:r>
            <a:r>
              <a:rPr dirty="0" sz="1200" spc="2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egli</a:t>
            </a:r>
            <a:r>
              <a:rPr dirty="0" sz="1200" spc="2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giungesse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alla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piena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giovinezza,</a:t>
            </a:r>
            <a:r>
              <a:rPr dirty="0" sz="1200" spc="265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tale </a:t>
            </a:r>
            <a:r>
              <a:rPr dirty="0" sz="1200" i="1">
                <a:latin typeface="Times New Roman"/>
                <a:cs typeface="Times New Roman"/>
              </a:rPr>
              <a:t>compenso</a:t>
            </a:r>
            <a:r>
              <a:rPr dirty="0" sz="1200" spc="2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ti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darebbe</a:t>
            </a:r>
            <a:r>
              <a:rPr dirty="0" sz="1200" spc="2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tua</a:t>
            </a:r>
            <a:r>
              <a:rPr dirty="0" sz="1200" spc="2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opera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che,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incontrandoti,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qualunque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donna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certamente t’invidierebbe</a:t>
            </a:r>
            <a:r>
              <a:rPr dirty="0" sz="1200" spc="-10">
                <a:latin typeface="Times New Roman"/>
                <a:cs typeface="Times New Roman"/>
              </a:rPr>
              <a:t>».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Rispetto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verità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dogma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cristiano,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collegato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fede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resurrezione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(con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carne)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Gesù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coloro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“in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lui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muoiono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lui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risorgeranno”,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mito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greco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modalità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più </a:t>
            </a:r>
            <a:r>
              <a:rPr dirty="0" sz="1200" spc="-10">
                <a:latin typeface="Times New Roman"/>
                <a:cs typeface="Times New Roman"/>
              </a:rPr>
              <a:t>allusivo-</a:t>
            </a:r>
            <a:r>
              <a:rPr dirty="0" sz="1200">
                <a:latin typeface="Times New Roman"/>
                <a:cs typeface="Times New Roman"/>
              </a:rPr>
              <a:t>poetica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fideistico-</a:t>
            </a:r>
            <a:r>
              <a:rPr dirty="0" sz="1200">
                <a:latin typeface="Times New Roman"/>
                <a:cs typeface="Times New Roman"/>
              </a:rPr>
              <a:t>rivelata.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può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colpire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l’isomorfismo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due </a:t>
            </a:r>
            <a:r>
              <a:rPr dirty="0" sz="1200">
                <a:latin typeface="Times New Roman"/>
                <a:cs typeface="Times New Roman"/>
              </a:rPr>
              <a:t>narrazioni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affrontano,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seppure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diversi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adesione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parte dei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devoti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credenti),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una </a:t>
            </a:r>
            <a:r>
              <a:rPr dirty="0" sz="1200">
                <a:latin typeface="Times New Roman"/>
                <a:cs typeface="Times New Roman"/>
              </a:rPr>
              <a:t>partecipazione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stesso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rimanda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mistero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possibile vita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…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oltre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morte.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Un </a:t>
            </a:r>
            <a:r>
              <a:rPr dirty="0" sz="1200">
                <a:latin typeface="Times New Roman"/>
                <a:cs typeface="Times New Roman"/>
              </a:rPr>
              <a:t>tema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che,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vedremo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nei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versi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commoventi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Pindaro,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Platone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altri,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viene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allusivamente </a:t>
            </a:r>
            <a:r>
              <a:rPr dirty="0" sz="1200">
                <a:latin typeface="Times New Roman"/>
                <a:cs typeface="Times New Roman"/>
              </a:rPr>
              <a:t>suggerito,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seppure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certo,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coloro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uniscono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iniziati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sacri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misteri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verrebbe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riservata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sorta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migliore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dopo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morte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ipotesi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vita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possa seguire.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</a:pPr>
            <a:r>
              <a:rPr dirty="0" sz="1200">
                <a:latin typeface="Times New Roman"/>
                <a:cs typeface="Times New Roman"/>
              </a:rPr>
              <a:t>Interessante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non-ineluttabile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separazione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regno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vivi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quello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morti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cui </a:t>
            </a:r>
            <a:r>
              <a:rPr dirty="0" sz="1200">
                <a:latin typeface="Times New Roman"/>
                <a:cs typeface="Times New Roman"/>
              </a:rPr>
              <a:t>sovrintendono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Zeus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fratello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simbolizzato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dalla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“spola”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regni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assolve </a:t>
            </a:r>
            <a:r>
              <a:rPr dirty="0" sz="1200">
                <a:latin typeface="Times New Roman"/>
                <a:cs typeface="Times New Roman"/>
              </a:rPr>
              <a:t>Persefone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seguito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 negoziazione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teologico-poetica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molto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ardita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grandi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dèi,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può </a:t>
            </a:r>
            <a:r>
              <a:rPr dirty="0" sz="1200">
                <a:latin typeface="Times New Roman"/>
                <a:cs typeface="Times New Roman"/>
              </a:rPr>
              <a:t>trascorrere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terzi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fianco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Sposo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infero,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poi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ricongiungersi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Madre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al </a:t>
            </a:r>
            <a:r>
              <a:rPr dirty="0" sz="1200">
                <a:latin typeface="Times New Roman"/>
                <a:cs typeface="Times New Roman"/>
              </a:rPr>
              <a:t>regno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vivi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periodo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primavera-estate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distribuendo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fiori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frutti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alimentare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bellezza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e </a:t>
            </a:r>
            <a:r>
              <a:rPr dirty="0" sz="1200">
                <a:latin typeface="Times New Roman"/>
                <a:cs typeface="Times New Roman"/>
              </a:rPr>
              <a:t>sopravvivenza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tutti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esseri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viventi.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875791"/>
            <a:ext cx="6148705" cy="88995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Il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santuario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archeologico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originario,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insediamenti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Neolitico,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risale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2"/>
              </a:rPr>
              <a:t>periodo</a:t>
            </a:r>
            <a:r>
              <a:rPr dirty="0" sz="1200" spc="60">
                <a:latin typeface="Times New Roman"/>
                <a:cs typeface="Times New Roman"/>
                <a:hlinkClick r:id="rId2"/>
              </a:rPr>
              <a:t> </a:t>
            </a:r>
            <a:r>
              <a:rPr dirty="0" sz="1200">
                <a:latin typeface="Times New Roman"/>
                <a:cs typeface="Times New Roman"/>
                <a:hlinkClick r:id="rId2"/>
              </a:rPr>
              <a:t>miceneo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(1600- </a:t>
            </a:r>
            <a:r>
              <a:rPr dirty="0" sz="1200">
                <a:latin typeface="Times New Roman"/>
                <a:cs typeface="Times New Roman"/>
              </a:rPr>
              <a:t>1100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a.C.).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Analogamente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quanto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riscontrato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cultura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minoico-</a:t>
            </a:r>
            <a:r>
              <a:rPr dirty="0" sz="1200">
                <a:latin typeface="Times New Roman"/>
                <a:cs typeface="Times New Roman"/>
              </a:rPr>
              <a:t>palaziale,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primo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nucleo </a:t>
            </a:r>
            <a:r>
              <a:rPr dirty="0" sz="1200">
                <a:latin typeface="Times New Roman"/>
                <a:cs typeface="Times New Roman"/>
              </a:rPr>
              <a:t>templare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fosse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edificio privato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sotto il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  <a:hlinkClick r:id="rId3"/>
              </a:rPr>
              <a:t>Telestèrion.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riti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erano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collegati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dono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spiga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“La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potente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Potnia”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>
                <a:latin typeface="Times New Roman"/>
                <a:cs typeface="Times New Roman"/>
                <a:hlinkClick r:id="rId4"/>
              </a:rPr>
              <a:t>Lineare</a:t>
            </a:r>
            <a:r>
              <a:rPr dirty="0" sz="1200" spc="135">
                <a:latin typeface="Times New Roman"/>
                <a:cs typeface="Times New Roman"/>
                <a:hlinkClick r:id="rId4"/>
              </a:rPr>
              <a:t> </a:t>
            </a:r>
            <a:r>
              <a:rPr dirty="0" sz="1200">
                <a:latin typeface="Times New Roman"/>
                <a:cs typeface="Times New Roman"/>
                <a:hlinkClick r:id="rId4"/>
              </a:rPr>
              <a:t>B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po-ti-ni-</a:t>
            </a:r>
            <a:r>
              <a:rPr dirty="0" sz="1200" spc="-25" i="1">
                <a:latin typeface="Times New Roman"/>
                <a:cs typeface="Times New Roman"/>
              </a:rPr>
              <a:t>ja</a:t>
            </a:r>
            <a:r>
              <a:rPr dirty="0" sz="1200" spc="-25">
                <a:latin typeface="Times New Roman"/>
                <a:cs typeface="Times New Roman"/>
              </a:rPr>
              <a:t>: </a:t>
            </a:r>
            <a:r>
              <a:rPr dirty="0" sz="1200">
                <a:latin typeface="Times New Roman"/>
                <a:cs typeface="Times New Roman"/>
              </a:rPr>
              <a:t>signora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padrona),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avrebbe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Trittolemo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perché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inaugurasse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coltivazione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grano.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Nella </a:t>
            </a:r>
            <a:r>
              <a:rPr dirty="0" sz="1200">
                <a:latin typeface="Times New Roman"/>
                <a:cs typeface="Times New Roman"/>
              </a:rPr>
              <a:t>tipica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concezione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“ellenocentrica”,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greci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facevano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infatti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originare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l’introduzione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dell’agricoltura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proveniente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dalla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pianura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“Raria”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estende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sopra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gli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acquitrini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Atene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Eleusi.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Mentre </a:t>
            </a:r>
            <a:r>
              <a:rPr dirty="0" sz="1200">
                <a:latin typeface="Times New Roman"/>
                <a:cs typeface="Times New Roman"/>
              </a:rPr>
              <a:t>sappiamo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bene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stessa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compare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attorno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all’VIII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millennio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forse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prima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negli </a:t>
            </a:r>
            <a:r>
              <a:rPr dirty="0" sz="1200">
                <a:latin typeface="Times New Roman"/>
                <a:cs typeface="Times New Roman"/>
              </a:rPr>
              <a:t>insediamenti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sulle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rive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grandi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fiumi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(Nilo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Tigri-Eufrate)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addirittura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sulle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pendici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del </a:t>
            </a:r>
            <a:r>
              <a:rPr dirty="0" sz="1200">
                <a:latin typeface="Times New Roman"/>
                <a:cs typeface="Times New Roman"/>
              </a:rPr>
              <a:t>monte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Zagros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nell’attuale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Kurdistan.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7620">
              <a:lnSpc>
                <a:spcPct val="1436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Intorno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5"/>
              </a:rPr>
              <a:t>300</a:t>
            </a:r>
            <a:r>
              <a:rPr dirty="0" sz="1200" spc="50">
                <a:latin typeface="Times New Roman"/>
                <a:cs typeface="Times New Roman"/>
                <a:hlinkClick r:id="rId5"/>
              </a:rPr>
              <a:t> </a:t>
            </a:r>
            <a:r>
              <a:rPr dirty="0" sz="1200">
                <a:latin typeface="Times New Roman"/>
                <a:cs typeface="Times New Roman"/>
                <a:hlinkClick r:id="rId5"/>
              </a:rPr>
              <a:t>a.C.,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sotto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6"/>
              </a:rPr>
              <a:t>Pisistrato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misteri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eleusini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divennero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pan-ellenici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erano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controllati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da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famiglie: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Eumolpidi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 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Keryke.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straordinaria per 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tempi,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potevano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prender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parte </a:t>
            </a:r>
            <a:r>
              <a:rPr dirty="0" sz="1200">
                <a:latin typeface="Times New Roman"/>
                <a:cs typeface="Times New Roman"/>
              </a:rPr>
              <a:t>sia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uomini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donne,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liberi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schiavi.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segnale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apertura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“universalistica”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benefici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spirito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anticiperà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secoli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messaggio </a:t>
            </a:r>
            <a:r>
              <a:rPr dirty="0" sz="1200" spc="-10">
                <a:latin typeface="Times New Roman"/>
                <a:cs typeface="Times New Roman"/>
              </a:rPr>
              <a:t>evangelico.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conferma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sentenza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Catone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</a:t>
            </a:r>
            <a:r>
              <a:rPr dirty="0" sz="1200" i="1">
                <a:latin typeface="Times New Roman"/>
                <a:cs typeface="Times New Roman"/>
              </a:rPr>
              <a:t>Graecia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capta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ferum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victorem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cepit</a:t>
            </a:r>
            <a:r>
              <a:rPr dirty="0" sz="1200">
                <a:latin typeface="Times New Roman"/>
                <a:cs typeface="Times New Roman"/>
              </a:rPr>
              <a:t>”,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Misteri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ebbero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larga </a:t>
            </a:r>
            <a:r>
              <a:rPr dirty="0" sz="1200">
                <a:latin typeface="Times New Roman"/>
                <a:cs typeface="Times New Roman"/>
              </a:rPr>
              <a:t>diffusione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7"/>
              </a:rPr>
              <a:t>Roma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perfino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8"/>
              </a:rPr>
              <a:t>Cicerone,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gli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imperatori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9"/>
              </a:rPr>
              <a:t>Adriano,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10"/>
              </a:rPr>
              <a:t>Marco</a:t>
            </a:r>
            <a:r>
              <a:rPr dirty="0" sz="1200" spc="85">
                <a:latin typeface="Times New Roman"/>
                <a:cs typeface="Times New Roman"/>
                <a:hlinkClick r:id="rId10"/>
              </a:rPr>
              <a:t> </a:t>
            </a:r>
            <a:r>
              <a:rPr dirty="0" sz="1200">
                <a:latin typeface="Times New Roman"/>
                <a:cs typeface="Times New Roman"/>
                <a:hlinkClick r:id="rId10"/>
              </a:rPr>
              <a:t>Aurelio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11"/>
              </a:rPr>
              <a:t>Giuliano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vi </a:t>
            </a:r>
            <a:r>
              <a:rPr dirty="0" sz="1200">
                <a:latin typeface="Times New Roman"/>
                <a:cs typeface="Times New Roman"/>
              </a:rPr>
              <a:t>presero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parte.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Commovente,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proposito,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testimonianza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stesso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Cicerone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Leggi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II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XIV,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36):</a:t>
            </a: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437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«</a:t>
            </a:r>
            <a:r>
              <a:rPr dirty="0" sz="1200" i="1">
                <a:latin typeface="Times New Roman"/>
                <a:cs typeface="Times New Roman"/>
              </a:rPr>
              <a:t>Tra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tante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istituzioni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eccellenti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davvero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divine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tua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Atene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prodotto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contribuito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alla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vita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umana,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nessuna,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secondo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me,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è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migliore</a:t>
            </a:r>
            <a:r>
              <a:rPr dirty="0" sz="1200" spc="1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quei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misteri.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Perché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loro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mezzi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siamo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stati </a:t>
            </a:r>
            <a:r>
              <a:rPr dirty="0" sz="1200" i="1">
                <a:latin typeface="Times New Roman"/>
                <a:cs typeface="Times New Roman"/>
              </a:rPr>
              <a:t>portati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fuori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dal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nostro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modo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vivere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barbaro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selvaggio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istruiti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raffinati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ad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uno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stato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civiltà;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poiché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riti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sono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chiamati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“iniziazioni”,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così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verità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abbiamo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imparato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loro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inizi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della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vita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abbiamo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acquisito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potere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solo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vivere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felici,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anche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morire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secondo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una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speranza migliore</a:t>
            </a:r>
            <a:r>
              <a:rPr dirty="0" sz="1200" spc="-10">
                <a:latin typeface="Times New Roman"/>
                <a:cs typeface="Times New Roman"/>
              </a:rPr>
              <a:t>».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Il </a:t>
            </a:r>
            <a:r>
              <a:rPr dirty="0" sz="1200" spc="-20" b="1">
                <a:latin typeface="Times New Roman"/>
                <a:cs typeface="Times New Roman"/>
              </a:rPr>
              <a:t>rito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43500"/>
              </a:lnSpc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struttura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rituale,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protrasse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quasi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millenni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venendo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interrotta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solo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quando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il </a:t>
            </a:r>
            <a:r>
              <a:rPr dirty="0" sz="1200">
                <a:latin typeface="Times New Roman"/>
                <a:cs typeface="Times New Roman"/>
              </a:rPr>
              <a:t>cristianesimo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divenne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religione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dell’impero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sotto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Costantino,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risultava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diviso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parti: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prima, </a:t>
            </a:r>
            <a:r>
              <a:rPr dirty="0" sz="1200">
                <a:latin typeface="Times New Roman"/>
                <a:cs typeface="Times New Roman"/>
              </a:rPr>
              <a:t>“piccoli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misteri”,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specie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purificazione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svolgeva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12"/>
              </a:rPr>
              <a:t>primavera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mese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di </a:t>
            </a:r>
            <a:r>
              <a:rPr dirty="0" sz="1200">
                <a:latin typeface="Times New Roman"/>
                <a:cs typeface="Times New Roman"/>
                <a:hlinkClick r:id="rId13"/>
              </a:rPr>
              <a:t>Antesterione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prevedeva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serie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insegnamenti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esoterici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tà</a:t>
            </a:r>
            <a:r>
              <a:rPr dirty="0" sz="1200" spc="1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legomena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preparazione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alla </a:t>
            </a:r>
            <a:r>
              <a:rPr dirty="0" sz="1200">
                <a:latin typeface="Times New Roman"/>
                <a:cs typeface="Times New Roman"/>
              </a:rPr>
              <a:t>seconda,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“grandi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misteri”,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svolgeva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14"/>
              </a:rPr>
              <a:t>autunno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mese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15"/>
              </a:rPr>
              <a:t>Boedromione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</a:t>
            </a:r>
            <a:r>
              <a:rPr dirty="0" sz="1200" spc="-10">
                <a:latin typeface="Times New Roman"/>
                <a:cs typeface="Times New Roman"/>
                <a:hlinkClick r:id="rId16"/>
              </a:rPr>
              <a:t>settembre</a:t>
            </a:r>
            <a:r>
              <a:rPr dirty="0" sz="1200" spc="-10">
                <a:latin typeface="Times New Roman"/>
                <a:cs typeface="Times New Roman"/>
              </a:rPr>
              <a:t>-</a:t>
            </a:r>
            <a:r>
              <a:rPr dirty="0" sz="1200" spc="-10">
                <a:latin typeface="Times New Roman"/>
                <a:cs typeface="Times New Roman"/>
                <a:hlinkClick r:id="rId17"/>
              </a:rPr>
              <a:t>ottobre</a:t>
            </a:r>
            <a:r>
              <a:rPr dirty="0" sz="1200" spc="-10">
                <a:latin typeface="Times New Roman"/>
                <a:cs typeface="Times New Roman"/>
              </a:rPr>
              <a:t>)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794765"/>
            <a:ext cx="6148705" cy="91516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715">
              <a:lnSpc>
                <a:spcPct val="143900"/>
              </a:lnSpc>
              <a:spcBef>
                <a:spcPts val="105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prevedeva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fase 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drammatizzazione che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ricordava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rapimento 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Persefone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tà </a:t>
            </a:r>
            <a:r>
              <a:rPr dirty="0" sz="1200" spc="-10" i="1">
                <a:latin typeface="Times New Roman"/>
                <a:cs typeface="Times New Roman"/>
              </a:rPr>
              <a:t>dramata</a:t>
            </a:r>
            <a:r>
              <a:rPr dirty="0" sz="1200" spc="-10">
                <a:latin typeface="Times New Roman"/>
                <a:cs typeface="Times New Roman"/>
              </a:rPr>
              <a:t>), </a:t>
            </a:r>
            <a:r>
              <a:rPr dirty="0" sz="1200">
                <a:latin typeface="Times New Roman"/>
                <a:cs typeface="Times New Roman"/>
              </a:rPr>
              <a:t>ed il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compimento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consistente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epopteia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(la visione)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contenuto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tuttora incerto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che </a:t>
            </a:r>
            <a:r>
              <a:rPr dirty="0" sz="1200">
                <a:latin typeface="Times New Roman"/>
                <a:cs typeface="Times New Roman"/>
              </a:rPr>
              <a:t>prevedeva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manifestazione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tà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phaineta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“qualche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cosa”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(forse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soltanto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“spiga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di </a:t>
            </a:r>
            <a:r>
              <a:rPr dirty="0" sz="1200">
                <a:latin typeface="Times New Roman"/>
                <a:cs typeface="Times New Roman"/>
              </a:rPr>
              <a:t>grano”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analogamente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quanto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avviene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nell’ostensorio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dell’eucarestia,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atmosfera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resa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più </a:t>
            </a:r>
            <a:r>
              <a:rPr dirty="0" sz="1200">
                <a:latin typeface="Times New Roman"/>
                <a:cs typeface="Times New Roman"/>
              </a:rPr>
              <a:t>densa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vissuto empatico-visionario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favorito verosimilmente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dall’assunzione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bevanda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sacra,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il </a:t>
            </a:r>
            <a:r>
              <a:rPr dirty="0" sz="1200">
                <a:latin typeface="Times New Roman"/>
                <a:cs typeface="Times New Roman"/>
              </a:rPr>
              <a:t>ciceone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kykeón)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cui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diremo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più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avanti.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43700"/>
              </a:lnSpc>
            </a:pP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dilungheremo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sulle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ipotesi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relative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ciò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avvenisse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occasione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“misteri”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che </a:t>
            </a:r>
            <a:r>
              <a:rPr dirty="0" sz="1200">
                <a:latin typeface="Times New Roman"/>
                <a:cs typeface="Times New Roman"/>
              </a:rPr>
              <a:t>tali,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appunto,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rimasti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(ed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bene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rimangano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sostiene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grande </a:t>
            </a:r>
            <a:r>
              <a:rPr dirty="0" sz="1200">
                <a:latin typeface="Times New Roman"/>
                <a:cs typeface="Times New Roman"/>
              </a:rPr>
              <a:t>studioso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Károly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Kerényi)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 disvelamento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non-iniziati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prevedeva 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punizione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</a:t>
            </a:r>
            <a:r>
              <a:rPr dirty="0" sz="1200" spc="-10">
                <a:latin typeface="Times New Roman"/>
                <a:cs typeface="Times New Roman"/>
              </a:rPr>
              <a:t>morte. </a:t>
            </a:r>
            <a:r>
              <a:rPr dirty="0" sz="1200">
                <a:latin typeface="Times New Roman"/>
                <a:cs typeface="Times New Roman"/>
              </a:rPr>
              <a:t>Questo 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sostegno della sacralità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riconosciuta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all’evento e che, al di là delle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proibizioni, implicava </a:t>
            </a:r>
            <a:r>
              <a:rPr dirty="0" sz="1200" spc="-25">
                <a:latin typeface="Times New Roman"/>
                <a:cs typeface="Times New Roman"/>
              </a:rPr>
              <a:t>il </a:t>
            </a:r>
            <a:r>
              <a:rPr dirty="0" sz="1200">
                <a:latin typeface="Times New Roman"/>
                <a:cs typeface="Times New Roman"/>
              </a:rPr>
              <a:t>fatto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natura,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esperienza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dovesse,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appunto,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essere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“esperita”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knowing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through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experiencing,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dice)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dall’iniziato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appresa “per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sentito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dire”.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500"/>
              </a:lnSpc>
            </a:pP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ripo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ter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mo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ri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testimonian</a:t>
            </a:r>
            <a:r>
              <a:rPr dirty="0" sz="1200" spc="-10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olte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-5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iati,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5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ssiv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m</a:t>
            </a:r>
            <a:r>
              <a:rPr dirty="0" sz="1200" spc="2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nte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onv</a:t>
            </a:r>
            <a:r>
              <a:rPr dirty="0" sz="1200" spc="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rtiti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risti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simo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ome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pp</a:t>
            </a:r>
            <a:r>
              <a:rPr dirty="0" sz="1200" spc="1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lito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15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ma,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Clem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less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ndrino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ltri</a:t>
            </a:r>
            <a:r>
              <a:rPr dirty="0" sz="1200" spc="-5">
                <a:latin typeface="Times New Roman"/>
                <a:cs typeface="Times New Roman"/>
              </a:rPr>
              <a:t>)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10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…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ntendosi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lche modo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iolti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giur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mento,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ntirono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utori</a:t>
            </a:r>
            <a:r>
              <a:rPr dirty="0" sz="1200" spc="-5">
                <a:latin typeface="Times New Roman"/>
                <a:cs typeface="Times New Roman"/>
              </a:rPr>
              <a:t>zz</a:t>
            </a:r>
            <a:r>
              <a:rPr dirty="0" sz="1200" spc="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ti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</a:t>
            </a:r>
            <a:r>
              <a:rPr dirty="0" sz="1200" spc="-5">
                <a:latin typeface="Times New Roman"/>
                <a:cs typeface="Times New Roman"/>
              </a:rPr>
              <a:t>fe</a:t>
            </a:r>
            <a:r>
              <a:rPr dirty="0" sz="1200">
                <a:latin typeface="Times New Roman"/>
                <a:cs typeface="Times New Roman"/>
              </a:rPr>
              <a:t>ri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lcuni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sp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tti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rito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gr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(le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tel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spc="10" i="1">
                <a:latin typeface="Times New Roman"/>
                <a:cs typeface="Times New Roman"/>
              </a:rPr>
              <a:t>t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i="1">
                <a:latin typeface="Times New Roman"/>
                <a:cs typeface="Times New Roman"/>
              </a:rPr>
              <a:t>s</a:t>
            </a:r>
            <a:r>
              <a:rPr dirty="0" sz="1200" spc="5">
                <a:latin typeface="Times New Roman"/>
                <a:cs typeface="Times New Roman"/>
              </a:rPr>
              <a:t>)</a:t>
            </a:r>
            <a:r>
              <a:rPr dirty="0" sz="1200">
                <a:latin typeface="Times New Roman"/>
                <a:cs typeface="Times New Roman"/>
              </a:rPr>
              <a:t>, sp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sso des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ritto con spu</a:t>
            </a:r>
            <a:r>
              <a:rPr dirty="0" sz="1200" spc="10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nigr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tori p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 sottoline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re la sup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rio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ità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5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ione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ng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li</a:t>
            </a:r>
            <a:r>
              <a:rPr dirty="0" sz="1200" spc="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i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onf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onti di quella misteric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La </a:t>
            </a:r>
            <a:r>
              <a:rPr dirty="0" sz="1200" spc="-10" b="1" i="1">
                <a:latin typeface="Times New Roman"/>
                <a:cs typeface="Times New Roman"/>
              </a:rPr>
              <a:t>pompè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43700"/>
              </a:lnSpc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ssione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pom</a:t>
            </a:r>
            <a:r>
              <a:rPr dirty="0" sz="1200" spc="5" i="1">
                <a:latin typeface="Times New Roman"/>
                <a:cs typeface="Times New Roman"/>
              </a:rPr>
              <a:t>p</a:t>
            </a:r>
            <a:r>
              <a:rPr dirty="0" sz="1200" spc="-5" i="1">
                <a:latin typeface="Times New Roman"/>
                <a:cs typeface="Times New Roman"/>
              </a:rPr>
              <a:t>è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va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</a:t>
            </a:r>
            <a:r>
              <a:rPr dirty="0" sz="1200" spc="-5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io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ll’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lba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muo</a:t>
            </a:r>
            <a:r>
              <a:rPr dirty="0" sz="1200" spc="1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ndosi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ll’</a:t>
            </a:r>
            <a:r>
              <a:rPr dirty="0" sz="1200" i="1">
                <a:latin typeface="Times New Roman"/>
                <a:cs typeface="Times New Roman"/>
              </a:rPr>
              <a:t>Altare</a:t>
            </a:r>
            <a:r>
              <a:rPr dirty="0" sz="1200" spc="-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</a:t>
            </a:r>
            <a:r>
              <a:rPr dirty="0" sz="1200" spc="5" i="1">
                <a:latin typeface="Times New Roman"/>
                <a:cs typeface="Times New Roman"/>
              </a:rPr>
              <a:t>o</a:t>
            </a:r>
            <a:r>
              <a:rPr dirty="0" sz="1200" i="1">
                <a:latin typeface="Times New Roman"/>
                <a:cs typeface="Times New Roman"/>
              </a:rPr>
              <a:t>dici</a:t>
            </a:r>
            <a:r>
              <a:rPr dirty="0" sz="1200" spc="-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</a:t>
            </a:r>
            <a:r>
              <a:rPr dirty="0" sz="1200" spc="-5" i="1">
                <a:latin typeface="Times New Roman"/>
                <a:cs typeface="Times New Roman"/>
              </a:rPr>
              <a:t>è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-7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5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’</a:t>
            </a:r>
            <a:r>
              <a:rPr dirty="0" sz="1200" i="1">
                <a:latin typeface="Times New Roman"/>
                <a:cs typeface="Times New Roman"/>
              </a:rPr>
              <a:t>El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i="1">
                <a:latin typeface="Times New Roman"/>
                <a:cs typeface="Times New Roman"/>
              </a:rPr>
              <a:t>usinion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sulle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ndici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10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sovr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st</a:t>
            </a:r>
            <a:r>
              <a:rPr dirty="0" sz="1200" spc="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</a:t>
            </a:r>
            <a:r>
              <a:rPr dirty="0" sz="1200" i="1">
                <a:latin typeface="Times New Roman"/>
                <a:cs typeface="Times New Roman"/>
              </a:rPr>
              <a:t>agorà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ove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giorno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solenn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mente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sport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ti 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usi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ogg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tti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ac</a:t>
            </a:r>
            <a:r>
              <a:rPr dirty="0" sz="1200">
                <a:latin typeface="Times New Roman"/>
                <a:cs typeface="Times New Roman"/>
              </a:rPr>
              <a:t>ri</a:t>
            </a:r>
            <a:r>
              <a:rPr dirty="0" sz="1200" spc="5">
                <a:latin typeface="Times New Roman"/>
                <a:cs typeface="Times New Roman"/>
              </a:rPr>
              <a:t> (</a:t>
            </a:r>
            <a:r>
              <a:rPr dirty="0" sz="1200" i="1">
                <a:latin typeface="Times New Roman"/>
                <a:cs typeface="Times New Roman"/>
              </a:rPr>
              <a:t>tà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hier</a:t>
            </a:r>
            <a:r>
              <a:rPr dirty="0" sz="1200" spc="-5" i="1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).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ndo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15">
                <a:latin typeface="Times New Roman"/>
                <a:cs typeface="Times New Roman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ittà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ttr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rso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“</a:t>
            </a:r>
            <a:r>
              <a:rPr dirty="0" sz="1200">
                <a:latin typeface="Times New Roman"/>
                <a:cs typeface="Times New Roman"/>
              </a:rPr>
              <a:t>Por</a:t>
            </a:r>
            <a:r>
              <a:rPr dirty="0" sz="1200" spc="5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ac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”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2"/>
              </a:rPr>
              <a:t>C</a:t>
            </a:r>
            <a:r>
              <a:rPr dirty="0" sz="1200" spc="-5">
                <a:latin typeface="Times New Roman"/>
                <a:cs typeface="Times New Roman"/>
                <a:hlinkClick r:id="rId2"/>
              </a:rPr>
              <a:t>e</a:t>
            </a:r>
            <a:r>
              <a:rPr dirty="0" sz="1200" spc="5">
                <a:latin typeface="Times New Roman"/>
                <a:cs typeface="Times New Roman"/>
                <a:hlinkClick r:id="rId2"/>
              </a:rPr>
              <a:t>r</a:t>
            </a:r>
            <a:r>
              <a:rPr dirty="0" sz="1200" spc="-5">
                <a:latin typeface="Times New Roman"/>
                <a:cs typeface="Times New Roman"/>
                <a:hlinkClick r:id="rId2"/>
              </a:rPr>
              <a:t>a</a:t>
            </a:r>
            <a:r>
              <a:rPr dirty="0" sz="1200">
                <a:latin typeface="Times New Roman"/>
                <a:cs typeface="Times New Roman"/>
                <a:hlinkClick r:id="rId2"/>
              </a:rPr>
              <a:t>mi</a:t>
            </a:r>
            <a:r>
              <a:rPr dirty="0" sz="1200" spc="-5">
                <a:latin typeface="Times New Roman"/>
                <a:cs typeface="Times New Roman"/>
                <a:hlinkClick r:id="rId2"/>
              </a:rPr>
              <a:t>c</a:t>
            </a:r>
            <a:r>
              <a:rPr dirty="0" sz="1200">
                <a:latin typeface="Times New Roman"/>
                <a:cs typeface="Times New Roman"/>
                <a:hlinkClick r:id="rId2"/>
              </a:rPr>
              <a:t>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(il qu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rti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i),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ggiungeva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ntua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io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usi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sit</a:t>
            </a:r>
            <a:r>
              <a:rPr dirty="0" sz="1200" spc="-15">
                <a:latin typeface="Times New Roman"/>
                <a:cs typeface="Times New Roman"/>
              </a:rPr>
              <a:t>u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nti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hilomet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O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idente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orr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ndo</a:t>
            </a:r>
            <a:r>
              <a:rPr dirty="0" sz="1200" spc="3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“</a:t>
            </a:r>
            <a:r>
              <a:rPr dirty="0" sz="1200">
                <a:latin typeface="Times New Roman"/>
                <a:cs typeface="Times New Roman"/>
                <a:hlinkClick r:id="rId3"/>
              </a:rPr>
              <a:t>Via</a:t>
            </a:r>
            <a:r>
              <a:rPr dirty="0" sz="1200" spc="30">
                <a:latin typeface="Times New Roman"/>
                <a:cs typeface="Times New Roman"/>
                <a:hlinkClick r:id="rId3"/>
              </a:rPr>
              <a:t> </a:t>
            </a:r>
            <a:r>
              <a:rPr dirty="0" sz="1200">
                <a:latin typeface="Times New Roman"/>
                <a:cs typeface="Times New Roman"/>
                <a:hlinkClick r:id="rId3"/>
              </a:rPr>
              <a:t>S</a:t>
            </a:r>
            <a:r>
              <a:rPr dirty="0" sz="1200" spc="-5">
                <a:latin typeface="Times New Roman"/>
                <a:cs typeface="Times New Roman"/>
                <a:hlinkClick r:id="rId3"/>
              </a:rPr>
              <a:t>ac</a:t>
            </a:r>
            <a:r>
              <a:rPr dirty="0" sz="1200">
                <a:latin typeface="Times New Roman"/>
                <a:cs typeface="Times New Roman"/>
                <a:hlinkClick r:id="rId3"/>
              </a:rPr>
              <a:t>r</a:t>
            </a:r>
            <a:r>
              <a:rPr dirty="0" sz="1200" spc="-10">
                <a:latin typeface="Times New Roman"/>
                <a:cs typeface="Times New Roman"/>
                <a:hlinkClick r:id="rId3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”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(</a:t>
            </a:r>
            <a:r>
              <a:rPr dirty="0" sz="1200" spc="-5" i="1">
                <a:latin typeface="Times New Roman"/>
                <a:cs typeface="Times New Roman"/>
              </a:rPr>
              <a:t>Ἱ</a:t>
            </a:r>
            <a:r>
              <a:rPr dirty="0" sz="1200" spc="-10" i="1">
                <a:latin typeface="Times New Roman"/>
                <a:cs typeface="Times New Roman"/>
              </a:rPr>
              <a:t>ε</a:t>
            </a:r>
            <a:r>
              <a:rPr dirty="0" sz="1200" i="1">
                <a:latin typeface="Times New Roman"/>
                <a:cs typeface="Times New Roman"/>
              </a:rPr>
              <a:t>ρὰ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Ὁ</a:t>
            </a:r>
            <a:r>
              <a:rPr dirty="0" sz="1200" spc="5" i="1">
                <a:latin typeface="Times New Roman"/>
                <a:cs typeface="Times New Roman"/>
              </a:rPr>
              <a:t>δ</a:t>
            </a:r>
            <a:r>
              <a:rPr dirty="0" sz="1200" i="1">
                <a:latin typeface="Times New Roman"/>
                <a:cs typeface="Times New Roman"/>
              </a:rPr>
              <a:t>ό</a:t>
            </a:r>
            <a:r>
              <a:rPr dirty="0" sz="1200" spc="5" i="1">
                <a:latin typeface="Times New Roman"/>
                <a:cs typeface="Times New Roman"/>
              </a:rPr>
              <a:t>ς</a:t>
            </a:r>
            <a:r>
              <a:rPr dirty="0" sz="1200">
                <a:latin typeface="Times New Roman"/>
                <a:cs typeface="Times New Roman"/>
              </a:rPr>
              <a:t>).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nter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ssante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ripo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tare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ec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1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do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le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lima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vota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rt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ipa</a:t>
            </a:r>
            <a:r>
              <a:rPr dirty="0" sz="1200" spc="-10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ione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ll’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 spc="1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acc</a:t>
            </a:r>
            <a:r>
              <a:rPr dirty="0" sz="1200">
                <a:latin typeface="Times New Roman"/>
                <a:cs typeface="Times New Roman"/>
              </a:rPr>
              <a:t>ompagn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10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nti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rità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ca</a:t>
            </a:r>
            <a:r>
              <a:rPr dirty="0" sz="1200">
                <a:latin typeface="Times New Roman"/>
                <a:cs typeface="Times New Roman"/>
              </a:rPr>
              <a:t>mbi di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motti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10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osi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1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ni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ome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25">
                <a:latin typeface="Times New Roman"/>
                <a:cs typeface="Times New Roman"/>
              </a:rPr>
              <a:t>l</a:t>
            </a:r>
            <a:r>
              <a:rPr dirty="0" sz="1200" spc="-5">
                <a:latin typeface="Times New Roman"/>
                <a:cs typeface="Times New Roman"/>
              </a:rPr>
              <a:t>’a</a:t>
            </a:r>
            <a:r>
              <a:rPr dirty="0" sz="1200">
                <a:latin typeface="Times New Roman"/>
                <a:cs typeface="Times New Roman"/>
              </a:rPr>
              <a:t>ttr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rs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pon</a:t>
            </a:r>
            <a:r>
              <a:rPr dirty="0" sz="1200" spc="1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fiume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fiso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(di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ui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a possibile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ritrovamenti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me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nte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ca</a:t>
            </a:r>
            <a:r>
              <a:rPr dirty="0" sz="1200">
                <a:latin typeface="Times New Roman"/>
                <a:cs typeface="Times New Roman"/>
              </a:rPr>
              <a:t>vi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met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opolita</a:t>
            </a:r>
            <a:r>
              <a:rPr dirty="0" sz="1200" spc="5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sso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indiri</a:t>
            </a:r>
            <a:r>
              <a:rPr dirty="0" sz="1200" spc="-10">
                <a:latin typeface="Times New Roman"/>
                <a:cs typeface="Times New Roman"/>
              </a:rPr>
              <a:t>z</a:t>
            </a:r>
            <a:r>
              <a:rPr dirty="0" sz="1200" spc="5">
                <a:latin typeface="Times New Roman"/>
                <a:cs typeface="Times New Roman"/>
              </a:rPr>
              <a:t>z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hi 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ten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sse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ri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5">
                <a:latin typeface="Times New Roman"/>
                <a:cs typeface="Times New Roman"/>
              </a:rPr>
              <a:t>g</a:t>
            </a:r>
            <a:r>
              <a:rPr dirty="0" sz="1200">
                <a:latin typeface="Times New Roman"/>
                <a:cs typeface="Times New Roman"/>
              </a:rPr>
              <a:t>gior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stigio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lla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ietà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onf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5">
                <a:latin typeface="Times New Roman"/>
                <a:cs typeface="Times New Roman"/>
              </a:rPr>
              <a:t>m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h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onte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divino,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</a:t>
            </a:r>
            <a:r>
              <a:rPr dirty="0" sz="1200" spc="-1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ti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-10">
                <a:latin typeface="Times New Roman"/>
                <a:cs typeface="Times New Roman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sse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i umani 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bbono 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iconosc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rsi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ri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5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</a:t>
            </a:r>
            <a:r>
              <a:rPr dirty="0" sz="1200" spc="5">
                <a:latin typeface="Times New Roman"/>
                <a:cs typeface="Times New Roman"/>
              </a:rPr>
              <a:t>v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gi mond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43700"/>
              </a:lnSpc>
            </a:pP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riporteremo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“tappe”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percorso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intessuto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riferimenti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mitico-simbolici,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salvo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riportare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conclusione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percorso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prevedeva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l’arrivo</a:t>
            </a:r>
            <a:r>
              <a:rPr dirty="0" sz="1200" spc="43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santuario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(τεληστήριον, </a:t>
            </a:r>
            <a:r>
              <a:rPr dirty="0" sz="1200" i="1">
                <a:latin typeface="Times New Roman"/>
                <a:cs typeface="Times New Roman"/>
              </a:rPr>
              <a:t>Telestèrion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Eleusi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dove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fedeli,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luce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torce,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danzavano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intorno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pozzo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“belle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794765"/>
            <a:ext cx="6148070" cy="16052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43900"/>
              </a:lnSpc>
              <a:spcBef>
                <a:spcPts val="105"/>
              </a:spcBef>
            </a:pPr>
            <a:r>
              <a:rPr dirty="0" sz="1200">
                <a:latin typeface="Times New Roman"/>
                <a:cs typeface="Times New Roman"/>
              </a:rPr>
              <a:t>fanciulle”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kallicoro</a:t>
            </a:r>
            <a:r>
              <a:rPr dirty="0" sz="1200">
                <a:latin typeface="Times New Roman"/>
                <a:cs typeface="Times New Roman"/>
              </a:rPr>
              <a:t>s)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poi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entrare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religioso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silenzio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ipogeo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dove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vegliare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tutta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notte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dolente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compartecipazione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lutto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Demetra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perdita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figlia,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dopo </a:t>
            </a:r>
            <a:r>
              <a:rPr dirty="0" sz="1200">
                <a:latin typeface="Times New Roman"/>
                <a:cs typeface="Times New Roman"/>
              </a:rPr>
              <a:t>aver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assunto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bevanda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rituale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(il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  <a:hlinkClick r:id="rId2"/>
              </a:rPr>
              <a:t>ciceone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Demetra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stessa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avrebbe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chiesto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viene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riferito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citato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Inno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omerico: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«</a:t>
            </a:r>
            <a:r>
              <a:rPr dirty="0" sz="1200" i="1">
                <a:latin typeface="Times New Roman"/>
                <a:cs typeface="Times New Roman"/>
              </a:rPr>
              <a:t>Bevanda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acqua,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farina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d’orzo,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mescolandovi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menta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delicata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(...)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donna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preparò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  <a:hlinkClick r:id="rId2"/>
              </a:rPr>
              <a:t>ciceone,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lo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porse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dea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ella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aveva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ordinato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(…)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Demetra,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molto </a:t>
            </a:r>
            <a:r>
              <a:rPr dirty="0" sz="1200" i="1">
                <a:latin typeface="Times New Roman"/>
                <a:cs typeface="Times New Roman"/>
              </a:rPr>
              <a:t>venerata,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accettandolo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inaugurò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rito</a:t>
            </a:r>
            <a:r>
              <a:rPr dirty="0" sz="1200" spc="-10">
                <a:latin typeface="Times New Roman"/>
                <a:cs typeface="Times New Roman"/>
              </a:rPr>
              <a:t>».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226310" y="5797676"/>
            <a:ext cx="31064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2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2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Mappa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con i</a:t>
            </a:r>
            <a:r>
              <a:rPr dirty="0" sz="9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21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chilomentri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che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saparano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Atene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Eleusi.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05280" y="9742119"/>
            <a:ext cx="514604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2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3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Mappa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con la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agorà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Atene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Eleusinion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l’altare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dei Dodici</a:t>
            </a:r>
            <a:r>
              <a:rPr dirty="0" sz="9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Dèi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dove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aveva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inizio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“pompè”.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2033" y="2654807"/>
            <a:ext cx="4475988" cy="30714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6855" y="6234658"/>
            <a:ext cx="4540631" cy="34370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5198490"/>
            <a:ext cx="6146800" cy="40405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2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4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Ciò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che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rimane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dell’altare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dei</a:t>
            </a:r>
            <a:r>
              <a:rPr dirty="0" sz="9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Dodici Dèi</a:t>
            </a:r>
            <a:r>
              <a:rPr dirty="0" sz="9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sito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corrispondenza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della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metropolitana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50">
              <a:latin typeface="Calibri"/>
              <a:cs typeface="Calibri"/>
            </a:endParaRPr>
          </a:p>
          <a:p>
            <a:pPr algn="just" marL="12700" marR="508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altare,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abitualmente,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sosto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alcuni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minuti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gesto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devozione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kratistòi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potenti,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Omero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ama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definirli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potere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esercitano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sugli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esseri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umani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preferisco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farlo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una </a:t>
            </a:r>
            <a:r>
              <a:rPr dirty="0" sz="1200">
                <a:latin typeface="Times New Roman"/>
                <a:cs typeface="Times New Roman"/>
              </a:rPr>
              <a:t>modalità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“descrittiva”,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abituale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fare,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piuttosto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evocativa.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Anziché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“parlare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di”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aboutisticamente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direbbe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Perls)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preferisco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“parlare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a”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rivolgendomi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(fantasmaticamente)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queste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stesse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“presenze”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qualche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modo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esercitano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loro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potere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sulle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nostre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vicende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e </a:t>
            </a:r>
            <a:r>
              <a:rPr dirty="0" sz="1200">
                <a:latin typeface="Times New Roman"/>
                <a:cs typeface="Times New Roman"/>
              </a:rPr>
              <a:t>richiamando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concetto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richiamato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J.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Hillman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re-</a:t>
            </a:r>
            <a:r>
              <a:rPr dirty="0" sz="1200" i="1">
                <a:latin typeface="Times New Roman"/>
                <a:cs typeface="Times New Roman"/>
              </a:rPr>
              <a:t>visione</a:t>
            </a:r>
            <a:r>
              <a:rPr dirty="0" sz="1200" spc="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della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Psicologia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(1977)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psyché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essenza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(come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esprime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sogno),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«</a:t>
            </a:r>
            <a:r>
              <a:rPr dirty="0" sz="1200" spc="-10" i="1">
                <a:latin typeface="Times New Roman"/>
                <a:cs typeface="Times New Roman"/>
              </a:rPr>
              <a:t>personalizza,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drammatizza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patologizza</a:t>
            </a:r>
            <a:r>
              <a:rPr dirty="0" sz="1200">
                <a:latin typeface="Times New Roman"/>
                <a:cs typeface="Times New Roman"/>
              </a:rPr>
              <a:t>».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altre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parole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“personifica”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entità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altrimenti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rimarrebbero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astratte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inadatte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 interlocuzione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dialogica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più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personificata (e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quindi </a:t>
            </a:r>
            <a:r>
              <a:rPr dirty="0" sz="1200" spc="-10">
                <a:latin typeface="Times New Roman"/>
                <a:cs typeface="Times New Roman"/>
              </a:rPr>
              <a:t>“drammatizzata”).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Il </a:t>
            </a:r>
            <a:r>
              <a:rPr dirty="0" sz="1200" spc="-10" b="1">
                <a:latin typeface="Times New Roman"/>
                <a:cs typeface="Times New Roman"/>
              </a:rPr>
              <a:t>percorso.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Times New Roman"/>
                <a:cs typeface="Times New Roman"/>
              </a:rPr>
              <a:t>Non è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facile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ripercorrere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ierà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odòs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21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chilometri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sacra 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una</a:t>
            </a:r>
            <a:endParaRPr sz="1200">
              <a:latin typeface="Times New Roman"/>
              <a:cs typeface="Times New Roman"/>
            </a:endParaRPr>
          </a:p>
          <a:p>
            <a:pPr marL="12700" marR="5715">
              <a:lnSpc>
                <a:spcPct val="143300"/>
              </a:lnSpc>
              <a:spcBef>
                <a:spcPts val="15"/>
              </a:spcBef>
            </a:pPr>
            <a:r>
              <a:rPr dirty="0" sz="1200">
                <a:latin typeface="Times New Roman"/>
                <a:cs typeface="Times New Roman"/>
              </a:rPr>
              <a:t>larga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strada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 attraversa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periferia 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Atene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costeggiare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mare,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dove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sorgono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raffinerie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e </a:t>
            </a:r>
            <a:r>
              <a:rPr dirty="0" sz="1200">
                <a:latin typeface="Times New Roman"/>
                <a:cs typeface="Times New Roman"/>
              </a:rPr>
              <a:t>magazzini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vario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tipo,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ancora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congiunge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Atene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cittadina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Elefsine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(antica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Eleusi).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35355" y="899794"/>
            <a:ext cx="5683250" cy="424738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874391" y="6177152"/>
            <a:ext cx="18103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5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Inizio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della Via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sacra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da</a:t>
            </a:r>
            <a:r>
              <a:rPr dirty="0" sz="900" spc="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Atene.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162301" y="9684207"/>
            <a:ext cx="323342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6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Un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tratto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della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Via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sacra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che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attraversa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periferia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Atene.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37054" y="899794"/>
            <a:ext cx="3877945" cy="520712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4354" y="6667512"/>
            <a:ext cx="3907154" cy="293522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019045" y="5219826"/>
            <a:ext cx="352107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7 - “Quartieri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dei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vasai”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(Ceramico-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Keramiikòs)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alla periferia</a:t>
            </a:r>
            <a:r>
              <a:rPr dirty="0" sz="900" spc="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Atene.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817877" y="9790886"/>
            <a:ext cx="39236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2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8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Ritrovamenti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dell’antica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 i="1">
                <a:solidFill>
                  <a:srgbClr val="001F5F"/>
                </a:solidFill>
                <a:latin typeface="Calibri"/>
                <a:cs typeface="Calibri"/>
              </a:rPr>
              <a:t>Ierà</a:t>
            </a:r>
            <a:r>
              <a:rPr dirty="0" sz="900" spc="-10" b="1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 i="1">
                <a:solidFill>
                  <a:srgbClr val="001F5F"/>
                </a:solidFill>
                <a:latin typeface="Calibri"/>
                <a:cs typeface="Calibri"/>
              </a:rPr>
              <a:t>Odòs</a:t>
            </a:r>
            <a:r>
              <a:rPr dirty="0" sz="900" spc="-15" b="1" i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emersi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gli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scavi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della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metropolitana.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6167" y="1109471"/>
            <a:ext cx="5387975" cy="404063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6167" y="5657100"/>
            <a:ext cx="5387975" cy="405917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488819" y="4634610"/>
            <a:ext cx="258000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2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9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–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Veduta</a:t>
            </a:r>
            <a:r>
              <a:rPr dirty="0" sz="900" spc="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dirty="0" sz="9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sito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archeologico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dirty="0" sz="9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Eleusi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di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notte.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044954" y="9035033"/>
            <a:ext cx="347091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10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Antro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dirty="0" sz="9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Ade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dal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quale,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il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mito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racconta, Persefone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venne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rapita.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4755" y="899794"/>
            <a:ext cx="5124196" cy="367410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4757" y="5125211"/>
            <a:ext cx="5090795" cy="38399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988691" y="3410839"/>
            <a:ext cx="158178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11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Veduta dal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sito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Eleusi.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683766" y="8442197"/>
            <a:ext cx="419036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2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12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Veduta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parziale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del</a:t>
            </a:r>
            <a:r>
              <a:rPr dirty="0" sz="9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Telestèrion,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tempio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ipogeo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nel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quale si riunivano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gli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iniziati.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7480" y="899794"/>
            <a:ext cx="4705096" cy="24415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13180" y="3901439"/>
            <a:ext cx="4933823" cy="44587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4785486"/>
            <a:ext cx="6146165" cy="4846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53975" marR="45720" indent="-1270">
              <a:lnSpc>
                <a:spcPct val="152200"/>
              </a:lnSpc>
              <a:spcBef>
                <a:spcPts val="100"/>
              </a:spcBef>
            </a:pP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Fig.</a:t>
            </a:r>
            <a:r>
              <a:rPr dirty="0" sz="900" spc="-2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13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-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Trittolemo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(al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centro)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riceve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fasci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dirty="0" sz="9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grano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Demetra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(a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sinistra)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con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l’incarico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diffondere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la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conoscenza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tra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spc="-25" b="1">
                <a:solidFill>
                  <a:srgbClr val="001F5F"/>
                </a:solidFill>
                <a:latin typeface="Calibri"/>
                <a:cs typeface="Calibri"/>
              </a:rPr>
              <a:t>gli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 uomini</a:t>
            </a:r>
            <a:r>
              <a:rPr dirty="0" sz="900" spc="-3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benedizioni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Persefone</a:t>
            </a:r>
            <a:r>
              <a:rPr dirty="0" sz="900" spc="-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(a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destra).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Rilievo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in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marmo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rinvenuto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</a:t>
            </a:r>
            <a:r>
              <a:rPr dirty="0" sz="900" spc="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  <a:hlinkClick r:id="rId2"/>
              </a:rPr>
              <a:t>Eleusi,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risalente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al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V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secolo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a.C.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(Museo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Archelogico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 Nazionale</a:t>
            </a:r>
            <a:r>
              <a:rPr dirty="0" sz="900" spc="-1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b="1">
                <a:solidFill>
                  <a:srgbClr val="001F5F"/>
                </a:solidFill>
                <a:latin typeface="Calibri"/>
                <a:cs typeface="Calibri"/>
              </a:rPr>
              <a:t>di</a:t>
            </a:r>
            <a:r>
              <a:rPr dirty="0" sz="900" spc="-2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900" spc="-10" b="1">
                <a:solidFill>
                  <a:srgbClr val="001F5F"/>
                </a:solidFill>
                <a:latin typeface="Calibri"/>
                <a:cs typeface="Calibri"/>
              </a:rPr>
              <a:t>Atene).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200">
              <a:latin typeface="Calibri"/>
              <a:cs typeface="Calibri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La </a:t>
            </a:r>
            <a:r>
              <a:rPr dirty="0" sz="1200" spc="-10" b="1" i="1">
                <a:latin typeface="Times New Roman"/>
                <a:cs typeface="Times New Roman"/>
              </a:rPr>
              <a:t>epòpteia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10"/>
              </a:spcBef>
            </a:pPr>
            <a:r>
              <a:rPr dirty="0" sz="1200">
                <a:latin typeface="Times New Roman"/>
                <a:cs typeface="Times New Roman"/>
              </a:rPr>
              <a:t>Vorrei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concludere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presentazione,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ambisce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essere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contributo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“scientifico”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quanto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parziale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rielaborazione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quanto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presentato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Convegno,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riportando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alcuni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passaggi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possano </a:t>
            </a:r>
            <a:r>
              <a:rPr dirty="0" sz="1200">
                <a:latin typeface="Times New Roman"/>
                <a:cs typeface="Times New Roman"/>
              </a:rPr>
              <a:t>dare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senso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intensità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visionaria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trasformativa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collegata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culmine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dell’esperienza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misterica </a:t>
            </a:r>
            <a:r>
              <a:rPr dirty="0" sz="1200">
                <a:latin typeface="Times New Roman"/>
                <a:cs typeface="Times New Roman"/>
              </a:rPr>
              <a:t>rappresentata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dalla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cosiddetta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epòpteia</a:t>
            </a:r>
            <a:r>
              <a:rPr dirty="0" sz="1200" spc="160" b="1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farò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dando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voce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quei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pochi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autori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hanno </a:t>
            </a:r>
            <a:r>
              <a:rPr dirty="0" sz="1200">
                <a:latin typeface="Times New Roman"/>
                <a:cs typeface="Times New Roman"/>
              </a:rPr>
              <a:t>trasmesso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testimonianza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personale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dell’esperienza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tentativo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esprimerla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seppure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nella </a:t>
            </a:r>
            <a:r>
              <a:rPr dirty="0" sz="1200">
                <a:latin typeface="Times New Roman"/>
                <a:cs typeface="Times New Roman"/>
              </a:rPr>
              <a:t>intrinseca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inadeguatezza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parole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poter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riferire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esperienze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loro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natura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estatiche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e </a:t>
            </a:r>
            <a:r>
              <a:rPr dirty="0" sz="1200">
                <a:latin typeface="Times New Roman"/>
                <a:cs typeface="Times New Roman"/>
              </a:rPr>
              <a:t>trasformative.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L’autore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farò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riferimento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sarà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soprattutto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Platone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che,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più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riprese,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riferimento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essersi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“esposto”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all’esperienza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iniziatica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 cui,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 ritiene,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ebbe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stimolo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secondario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sviluppare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concezione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filosofica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riguardi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natura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psyché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(non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tradotta </a:t>
            </a:r>
            <a:r>
              <a:rPr dirty="0" sz="1200">
                <a:latin typeface="Times New Roman"/>
                <a:cs typeface="Times New Roman"/>
              </a:rPr>
              <a:t>spesso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“anima”)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dimensione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immortale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“altra”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rispetto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quella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“soma”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che, </a:t>
            </a:r>
            <a:r>
              <a:rPr dirty="0" sz="1200">
                <a:latin typeface="Times New Roman"/>
                <a:cs typeface="Times New Roman"/>
              </a:rPr>
              <a:t>letteralmente,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significa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“corpo”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“cadavere”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greco.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dimensione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portò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a </a:t>
            </a:r>
            <a:r>
              <a:rPr dirty="0" sz="1200">
                <a:latin typeface="Times New Roman"/>
                <a:cs typeface="Times New Roman"/>
              </a:rPr>
              <a:t>radicalizzare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dicotomia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corpo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anima,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foriera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corollari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discutibili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rispetto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alla </a:t>
            </a:r>
            <a:r>
              <a:rPr dirty="0" sz="1200">
                <a:latin typeface="Times New Roman"/>
                <a:cs typeface="Times New Roman"/>
              </a:rPr>
              <a:t>sostanziale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unitarietà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natura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umana,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elevazione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spiritualistica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tradizione</a:t>
            </a:r>
            <a:r>
              <a:rPr dirty="0" sz="1200" spc="-10">
                <a:latin typeface="Times New Roman"/>
                <a:cs typeface="Times New Roman"/>
              </a:rPr>
              <a:t> filosofico-</a:t>
            </a:r>
            <a:r>
              <a:rPr dirty="0" sz="1200">
                <a:latin typeface="Times New Roman"/>
                <a:cs typeface="Times New Roman"/>
              </a:rPr>
              <a:t>sapienziale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dell’Occidente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avrebbe più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potuto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prescindere.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05354" y="899794"/>
            <a:ext cx="3145790" cy="388734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794765"/>
            <a:ext cx="6148070" cy="89655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43900"/>
              </a:lnSpc>
              <a:spcBef>
                <a:spcPts val="105"/>
              </a:spcBef>
            </a:pPr>
            <a:r>
              <a:rPr dirty="0" sz="1200">
                <a:latin typeface="Times New Roman"/>
                <a:cs typeface="Times New Roman"/>
              </a:rPr>
              <a:t>Dal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Fedro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(249c-</a:t>
            </a:r>
            <a:r>
              <a:rPr dirty="0" sz="1200">
                <a:latin typeface="Times New Roman"/>
                <a:cs typeface="Times New Roman"/>
              </a:rPr>
              <a:t>d)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leggiamo: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«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allora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3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uomo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3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faccia</a:t>
            </a:r>
            <a:r>
              <a:rPr dirty="0" sz="1200" spc="3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3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retto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uso</a:t>
            </a:r>
            <a:r>
              <a:rPr dirty="0" sz="1200" spc="3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tali</a:t>
            </a:r>
            <a:r>
              <a:rPr dirty="0" sz="1200" spc="3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stimoli</a:t>
            </a:r>
            <a:r>
              <a:rPr dirty="0" sz="1200" spc="335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di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rimembranza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misteri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perfetti,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dirai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lui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solo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veramente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perfetto.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uscendo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fuori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dalle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ansie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serietà </a:t>
            </a:r>
            <a:r>
              <a:rPr dirty="0" sz="1200" i="1">
                <a:latin typeface="Times New Roman"/>
                <a:cs typeface="Times New Roman"/>
              </a:rPr>
              <a:t>umane,</a:t>
            </a:r>
            <a:r>
              <a:rPr dirty="0" sz="1200" spc="-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tendendo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impegno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ciò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è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divino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viene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rimproverato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più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avesse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perduto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testa, ma 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più non si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accorgono che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è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posseduto da un </a:t>
            </a:r>
            <a:r>
              <a:rPr dirty="0" sz="1200" spc="-10" i="1">
                <a:latin typeface="Times New Roman"/>
                <a:cs typeface="Times New Roman"/>
              </a:rPr>
              <a:t>Dio</a:t>
            </a:r>
            <a:r>
              <a:rPr dirty="0" sz="1200" spc="-10">
                <a:latin typeface="Times New Roman"/>
                <a:cs typeface="Times New Roman"/>
              </a:rPr>
              <a:t>».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43700"/>
              </a:lnSpc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dallo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stesso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Dialogo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(250b-</a:t>
            </a:r>
            <a:r>
              <a:rPr dirty="0" sz="1200">
                <a:latin typeface="Times New Roman"/>
                <a:cs typeface="Times New Roman"/>
              </a:rPr>
              <a:t>c):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«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bellezza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era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fulgida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vedersi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tempo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cui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vedemmo,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assieme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coro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felice,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beata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apparizione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visione,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noi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corteggio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Zeus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altri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seguito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di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altro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dio,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ed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eravamo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iniziati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quella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è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giusto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chiamare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più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beata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fra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iniziazioni,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quel </a:t>
            </a:r>
            <a:r>
              <a:rPr dirty="0" sz="1200" i="1">
                <a:latin typeface="Times New Roman"/>
                <a:cs typeface="Times New Roman"/>
              </a:rPr>
              <a:t>rito</a:t>
            </a:r>
            <a:r>
              <a:rPr dirty="0" sz="1200" spc="2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segreto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2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celebravamo.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Noi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stessi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integralmente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perfetti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2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sottratti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25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tutti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mali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25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ci </a:t>
            </a:r>
            <a:r>
              <a:rPr dirty="0" sz="1200" i="1">
                <a:latin typeface="Times New Roman"/>
                <a:cs typeface="Times New Roman"/>
              </a:rPr>
              <a:t>attendevano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tempo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successivo,</a:t>
            </a:r>
            <a:r>
              <a:rPr dirty="0" sz="1200" spc="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mentre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integralmente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perfette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semplici</a:t>
            </a:r>
            <a:r>
              <a:rPr dirty="0" sz="1200" spc="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senza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tremore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felici </a:t>
            </a:r>
            <a:r>
              <a:rPr dirty="0" sz="1200" i="1">
                <a:latin typeface="Times New Roman"/>
                <a:cs typeface="Times New Roman"/>
              </a:rPr>
              <a:t>erano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apparizioni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entro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uno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splendore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puro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quelli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eravamo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iniziati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raggiungevamo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culmine </a:t>
            </a:r>
            <a:r>
              <a:rPr dirty="0" sz="1200" i="1">
                <a:latin typeface="Times New Roman"/>
                <a:cs typeface="Times New Roman"/>
              </a:rPr>
              <a:t>della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contemplazione: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puri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noi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stessi,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senza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essere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sigillati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nella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tomba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ora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appunto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portiamo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in </a:t>
            </a:r>
            <a:r>
              <a:rPr dirty="0" sz="1200" i="1">
                <a:latin typeface="Times New Roman"/>
                <a:cs typeface="Times New Roman"/>
              </a:rPr>
              <a:t>girò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chiamiamo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corpo,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avvinti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strettamente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 lui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l'ostrica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suo </a:t>
            </a:r>
            <a:r>
              <a:rPr dirty="0" sz="1200" spc="-10" i="1">
                <a:latin typeface="Times New Roman"/>
                <a:cs typeface="Times New Roman"/>
              </a:rPr>
              <a:t>guscio</a:t>
            </a:r>
            <a:r>
              <a:rPr dirty="0" sz="1200" spc="-10">
                <a:latin typeface="Times New Roman"/>
                <a:cs typeface="Times New Roman"/>
              </a:rPr>
              <a:t>».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</a:pPr>
            <a:r>
              <a:rPr dirty="0" sz="1200">
                <a:latin typeface="Times New Roman"/>
                <a:cs typeface="Times New Roman"/>
              </a:rPr>
              <a:t>Dal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Simposio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(v.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209)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sull’</a:t>
            </a:r>
            <a:r>
              <a:rPr dirty="0" sz="1200" i="1">
                <a:latin typeface="Times New Roman"/>
                <a:cs typeface="Times New Roman"/>
              </a:rPr>
              <a:t>epòpteia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«</a:t>
            </a:r>
            <a:r>
              <a:rPr dirty="0" sz="1200" i="1">
                <a:latin typeface="Times New Roman"/>
                <a:cs typeface="Times New Roman"/>
              </a:rPr>
              <a:t>Giunto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alla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fine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della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disciplina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amore,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sorgerà</a:t>
            </a:r>
            <a:r>
              <a:rPr dirty="0" sz="1200" spc="1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–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un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istante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–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qualcosa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bello,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ammirabile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nella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sua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natura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(...)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esso</a:t>
            </a:r>
            <a:r>
              <a:rPr dirty="0" sz="1200" spc="1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stesso,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stesso,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se </a:t>
            </a:r>
            <a:r>
              <a:rPr dirty="0" sz="1200" i="1">
                <a:latin typeface="Times New Roman"/>
                <a:cs typeface="Times New Roman"/>
              </a:rPr>
              <a:t>stesso,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semplice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…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eterno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 </a:t>
            </a:r>
            <a:r>
              <a:rPr dirty="0" sz="1200" i="1">
                <a:latin typeface="Times New Roman"/>
                <a:cs typeface="Times New Roman"/>
              </a:rPr>
              <a:t>culmine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della </a:t>
            </a:r>
            <a:r>
              <a:rPr dirty="0" sz="1200" spc="-10" i="1">
                <a:latin typeface="Times New Roman"/>
                <a:cs typeface="Times New Roman"/>
              </a:rPr>
              <a:t>contemplazione</a:t>
            </a:r>
            <a:r>
              <a:rPr dirty="0" sz="1200" spc="-10">
                <a:latin typeface="Times New Roman"/>
                <a:cs typeface="Times New Roman"/>
              </a:rPr>
              <a:t>».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Un’esperienza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avveniva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stando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«seduti</a:t>
            </a:r>
            <a:r>
              <a:rPr dirty="0" sz="1200" spc="2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</a:t>
            </a:r>
            <a:r>
              <a:rPr dirty="0" sz="1200" spc="2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tempio</a:t>
            </a:r>
            <a:r>
              <a:rPr dirty="0" sz="1200" spc="2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(Telestèrion)</a:t>
            </a:r>
            <a:r>
              <a:rPr dirty="0" sz="1200" spc="2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2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religioso</a:t>
            </a:r>
            <a:r>
              <a:rPr dirty="0" sz="1200" spc="2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silenzio</a:t>
            </a:r>
            <a:r>
              <a:rPr dirty="0" sz="1200" spc="2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245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con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dignità»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scriverà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Aristotele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suo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Sulla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filosofia</a:t>
            </a:r>
            <a:r>
              <a:rPr dirty="0" sz="1200" spc="12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(fr.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14)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testimoniando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avere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lui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stesso </a:t>
            </a:r>
            <a:r>
              <a:rPr dirty="0" sz="1200">
                <a:latin typeface="Times New Roman"/>
                <a:cs typeface="Times New Roman"/>
              </a:rPr>
              <a:t>partecipato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</a:t>
            </a:r>
            <a:r>
              <a:rPr dirty="0" sz="1200" spc="-10">
                <a:latin typeface="Times New Roman"/>
                <a:cs typeface="Times New Roman"/>
              </a:rPr>
              <a:t> Misteri.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0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Il</a:t>
            </a:r>
            <a:r>
              <a:rPr dirty="0" sz="1200" spc="60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ciceone-</a:t>
            </a:r>
            <a:r>
              <a:rPr dirty="0" sz="1200" spc="-10" b="1" i="1">
                <a:latin typeface="Times New Roman"/>
                <a:cs typeface="Times New Roman"/>
              </a:rPr>
              <a:t>kykeón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10"/>
              </a:spcBef>
            </a:pPr>
            <a:r>
              <a:rPr dirty="0" sz="1200">
                <a:latin typeface="Times New Roman"/>
                <a:cs typeface="Times New Roman"/>
              </a:rPr>
              <a:t>Abbi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mo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ce</a:t>
            </a:r>
            <a:r>
              <a:rPr dirty="0" sz="1200">
                <a:latin typeface="Times New Roman"/>
                <a:cs typeface="Times New Roman"/>
              </a:rPr>
              <a:t>nn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10">
                <a:latin typeface="Times New Roman"/>
                <a:cs typeface="Times New Roman"/>
              </a:rPr>
              <a:t>l</a:t>
            </a:r>
            <a:r>
              <a:rPr dirty="0" sz="1200" spc="5">
                <a:latin typeface="Times New Roman"/>
                <a:cs typeface="Times New Roman"/>
              </a:rPr>
              <a:t>’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ssunzione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10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 spc="10">
                <a:latin typeface="Times New Roman"/>
                <a:cs typeface="Times New Roman"/>
              </a:rPr>
              <a:t>v</a:t>
            </a:r>
            <a:r>
              <a:rPr dirty="0" sz="1200" spc="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nda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(il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5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25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-</a:t>
            </a:r>
            <a:r>
              <a:rPr dirty="0" sz="1200" spc="-5" i="1">
                <a:latin typeface="Times New Roman"/>
                <a:cs typeface="Times New Roman"/>
              </a:rPr>
              <a:t>k</a:t>
            </a:r>
            <a:r>
              <a:rPr dirty="0" sz="1200" spc="5" i="1">
                <a:latin typeface="Times New Roman"/>
                <a:cs typeface="Times New Roman"/>
              </a:rPr>
              <a:t>y</a:t>
            </a:r>
            <a:r>
              <a:rPr dirty="0" sz="1200" spc="-5" i="1">
                <a:latin typeface="Times New Roman"/>
                <a:cs typeface="Times New Roman"/>
              </a:rPr>
              <a:t>ke</a:t>
            </a:r>
            <a:r>
              <a:rPr dirty="0" sz="1200" i="1">
                <a:latin typeface="Times New Roman"/>
                <a:cs typeface="Times New Roman"/>
              </a:rPr>
              <a:t>ón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ta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3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5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rdoti Eumolpidi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ui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spli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ito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</a:t>
            </a:r>
            <a:r>
              <a:rPr dirty="0" sz="1200" spc="-5">
                <a:latin typeface="Times New Roman"/>
                <a:cs typeface="Times New Roman"/>
              </a:rPr>
              <a:t>fe</a:t>
            </a:r>
            <a:r>
              <a:rPr dirty="0" sz="1200">
                <a:latin typeface="Times New Roman"/>
                <a:cs typeface="Times New Roman"/>
              </a:rPr>
              <a:t>rim</a:t>
            </a:r>
            <a:r>
              <a:rPr dirty="0" sz="1200" spc="1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nto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ll</a:t>
            </a:r>
            <a:r>
              <a:rPr dirty="0" sz="1200" spc="-5">
                <a:latin typeface="Times New Roman"/>
                <a:cs typeface="Times New Roman"/>
              </a:rPr>
              <a:t>’</a:t>
            </a:r>
            <a:r>
              <a:rPr dirty="0" sz="1200" i="1">
                <a:latin typeface="Times New Roman"/>
                <a:cs typeface="Times New Roman"/>
              </a:rPr>
              <a:t>Inno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</a:t>
            </a:r>
            <a:r>
              <a:rPr dirty="0" sz="1200" spc="-10" i="1">
                <a:latin typeface="Times New Roman"/>
                <a:cs typeface="Times New Roman"/>
              </a:rPr>
              <a:t>e</a:t>
            </a:r>
            <a:r>
              <a:rPr dirty="0" sz="1200" i="1">
                <a:latin typeface="Times New Roman"/>
                <a:cs typeface="Times New Roman"/>
              </a:rPr>
              <a:t>m</a:t>
            </a:r>
            <a:r>
              <a:rPr dirty="0" sz="1200" spc="-10" i="1">
                <a:latin typeface="Times New Roman"/>
                <a:cs typeface="Times New Roman"/>
              </a:rPr>
              <a:t>e</a:t>
            </a:r>
            <a:r>
              <a:rPr dirty="0" sz="1200" i="1">
                <a:latin typeface="Times New Roman"/>
                <a:cs typeface="Times New Roman"/>
              </a:rPr>
              <a:t>tra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onnot</a:t>
            </a:r>
            <a:r>
              <a:rPr dirty="0" sz="1200" spc="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ome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10">
                <a:latin typeface="Times New Roman"/>
                <a:cs typeface="Times New Roman"/>
              </a:rPr>
              <a:t>d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e di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10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menta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onte</a:t>
            </a:r>
            <a:r>
              <a:rPr dirty="0" sz="1200" spc="5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va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sost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5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“</a:t>
            </a:r>
            <a:r>
              <a:rPr dirty="0" sz="1200">
                <a:latin typeface="Times New Roman"/>
                <a:cs typeface="Times New Roman"/>
              </a:rPr>
              <a:t>miste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iose”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ui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5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sso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</a:t>
            </a:r>
            <a:r>
              <a:rPr dirty="0" sz="1200" spc="3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lare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omposizion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stesse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ppr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 spc="1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nta</a:t>
            </a:r>
            <a:r>
              <a:rPr dirty="0" sz="1200" spc="-10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ioni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iconogr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fi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rim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nd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tuttav</a:t>
            </a:r>
            <a:r>
              <a:rPr dirty="0" sz="1200" spc="1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p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ro,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mmisto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lle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pighe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fung</a:t>
            </a:r>
            <a:r>
              <a:rPr dirty="0" sz="1200" spc="-5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(</a:t>
            </a:r>
            <a:r>
              <a:rPr dirty="0" sz="1200" i="1">
                <a:latin typeface="Times New Roman"/>
                <a:cs typeface="Times New Roman"/>
              </a:rPr>
              <a:t>phalloi</a:t>
            </a:r>
            <a:r>
              <a:rPr dirty="0" sz="1200">
                <a:latin typeface="Times New Roman"/>
                <a:cs typeface="Times New Roman"/>
              </a:rPr>
              <a:t>),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stando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lla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ostr</a:t>
            </a:r>
            <a:r>
              <a:rPr dirty="0" sz="1200" spc="10">
                <a:latin typeface="Times New Roman"/>
                <a:cs typeface="Times New Roman"/>
              </a:rPr>
              <a:t>u</a:t>
            </a:r>
            <a:r>
              <a:rPr dirty="0" sz="1200" spc="-5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ione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d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Rob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rt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s,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ui sono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f</a:t>
            </a:r>
            <a:r>
              <a:rPr dirty="0" sz="1200" spc="-10">
                <a:latin typeface="Times New Roman"/>
                <a:cs typeface="Times New Roman"/>
              </a:rPr>
              <a:t>f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tti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ineb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ianti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ui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p</a:t>
            </a:r>
            <a:r>
              <a:rPr dirty="0" sz="1200">
                <a:latin typeface="Times New Roman"/>
                <a:cs typeface="Times New Roman"/>
              </a:rPr>
              <a:t>ubbli</a:t>
            </a:r>
            <a:r>
              <a:rPr dirty="0" sz="1200" spc="-5">
                <a:latin typeface="Times New Roman"/>
                <a:cs typeface="Times New Roman"/>
              </a:rPr>
              <a:t>ca</a:t>
            </a:r>
            <a:r>
              <a:rPr dirty="0" sz="1200">
                <a:latin typeface="Times New Roman"/>
                <a:cs typeface="Times New Roman"/>
              </a:rPr>
              <a:t>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molti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tudi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1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udiosi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tnobot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nica tra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ui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lli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tudiosi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li</a:t>
            </a:r>
            <a:r>
              <a:rPr dirty="0" sz="1200" spc="-2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ni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rn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ion</a:t>
            </a:r>
            <a:r>
              <a:rPr dirty="0" sz="1200" spc="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ome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Gilbe</a:t>
            </a:r>
            <a:r>
              <a:rPr dirty="0" sz="1200" spc="-1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to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milla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Gior</a:t>
            </a:r>
            <a:r>
              <a:rPr dirty="0" sz="1200" spc="-5">
                <a:latin typeface="Times New Roman"/>
                <a:cs typeface="Times New Roman"/>
              </a:rPr>
              <a:t>g</a:t>
            </a:r>
            <a:r>
              <a:rPr dirty="0" sz="1200">
                <a:latin typeface="Times New Roman"/>
                <a:cs typeface="Times New Roman"/>
              </a:rPr>
              <a:t>io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morini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(200</a:t>
            </a:r>
            <a:r>
              <a:rPr dirty="0" sz="1200" spc="-5">
                <a:latin typeface="Times New Roman"/>
                <a:cs typeface="Times New Roman"/>
              </a:rPr>
              <a:t>8</a:t>
            </a:r>
            <a:r>
              <a:rPr dirty="0" sz="1200">
                <a:latin typeface="Times New Roman"/>
                <a:cs typeface="Times New Roman"/>
              </a:rPr>
              <a:t>). L</a:t>
            </a:r>
            <a:r>
              <a:rPr dirty="0" sz="1200" spc="-5">
                <a:latin typeface="Times New Roman"/>
                <a:cs typeface="Times New Roman"/>
              </a:rPr>
              <a:t>’</a:t>
            </a:r>
            <a:r>
              <a:rPr dirty="0" sz="1200">
                <a:latin typeface="Times New Roman"/>
                <a:cs typeface="Times New Roman"/>
              </a:rPr>
              <a:t>ipot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tuttavia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he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maggio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mente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ff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rm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cc</a:t>
            </a:r>
            <a:r>
              <a:rPr dirty="0" sz="1200">
                <a:latin typeface="Times New Roman"/>
                <a:cs typeface="Times New Roman"/>
              </a:rPr>
              <a:t>ogli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ndo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maggio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ons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nsi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lla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ritta in un s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ggio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d op</a:t>
            </a:r>
            <a:r>
              <a:rPr dirty="0" sz="1200" spc="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utori si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5">
                <a:latin typeface="Times New Roman"/>
                <a:cs typeface="Times New Roman"/>
              </a:rPr>
              <a:t>r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mente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u</a:t>
            </a:r>
            <a:r>
              <a:rPr dirty="0" sz="1200" spc="1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or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voli 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ompet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5">
                <a:latin typeface="Times New Roman"/>
                <a:cs typeface="Times New Roman"/>
              </a:rPr>
              <a:t>z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c</a:t>
            </a:r>
            <a:r>
              <a:rPr dirty="0" sz="1200">
                <a:latin typeface="Times New Roman"/>
                <a:cs typeface="Times New Roman"/>
              </a:rPr>
              <a:t>ompl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men</a:t>
            </a:r>
            <a:r>
              <a:rPr dirty="0" sz="1200" spc="10">
                <a:latin typeface="Times New Roman"/>
                <a:cs typeface="Times New Roman"/>
              </a:rPr>
              <a:t>t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ri 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10">
                <a:latin typeface="Times New Roman"/>
                <a:cs typeface="Times New Roman"/>
              </a:rPr>
              <a:t>m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. Go</a:t>
            </a:r>
            <a:r>
              <a:rPr dirty="0" sz="1200" spc="-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don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W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sson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(psi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hia</a:t>
            </a:r>
            <a:r>
              <a:rPr dirty="0" sz="1200" spc="1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r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),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</a:t>
            </a:r>
            <a:r>
              <a:rPr dirty="0" sz="1200" spc="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rl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A.P.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Ru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k (</a:t>
            </a:r>
            <a:r>
              <a:rPr dirty="0" sz="1200" spc="-10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tn</a:t>
            </a:r>
            <a:r>
              <a:rPr dirty="0" sz="1200" spc="10">
                <a:latin typeface="Times New Roman"/>
                <a:cs typeface="Times New Roman"/>
              </a:rPr>
              <a:t>o</a:t>
            </a:r>
            <a:r>
              <a:rPr dirty="0" sz="1200">
                <a:latin typeface="Times New Roman"/>
                <a:cs typeface="Times New Roman"/>
              </a:rPr>
              <a:t>botani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o)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Alb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rt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Ho</a:t>
            </a:r>
            <a:r>
              <a:rPr dirty="0" sz="1200">
                <a:latin typeface="Times New Roman"/>
                <a:cs typeface="Times New Roman"/>
              </a:rPr>
              <a:t>f</a:t>
            </a:r>
            <a:r>
              <a:rPr dirty="0" sz="1200" spc="5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nn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 spc="-10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himico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1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opritore d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llo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stesso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LSD)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pubb</a:t>
            </a:r>
            <a:r>
              <a:rPr dirty="0" sz="1200" spc="10">
                <a:latin typeface="Times New Roman"/>
                <a:cs typeface="Times New Roman"/>
              </a:rPr>
              <a:t>l</a:t>
            </a:r>
            <a:r>
              <a:rPr dirty="0" sz="1200">
                <a:latin typeface="Times New Roman"/>
                <a:cs typeface="Times New Roman"/>
              </a:rPr>
              <a:t>ic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ta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1978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>
                <a:latin typeface="Times New Roman"/>
                <a:cs typeface="Times New Roman"/>
              </a:rPr>
              <a:t>on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titolo: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The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Road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to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El</a:t>
            </a:r>
            <a:r>
              <a:rPr dirty="0" sz="1200" spc="-5" i="1">
                <a:latin typeface="Times New Roman"/>
                <a:cs typeface="Times New Roman"/>
              </a:rPr>
              <a:t>e</a:t>
            </a:r>
            <a:r>
              <a:rPr dirty="0" sz="1200" i="1">
                <a:latin typeface="Times New Roman"/>
                <a:cs typeface="Times New Roman"/>
              </a:rPr>
              <a:t>usi</a:t>
            </a:r>
            <a:r>
              <a:rPr dirty="0" sz="1200" spc="5" i="1">
                <a:latin typeface="Times New Roman"/>
                <a:cs typeface="Times New Roman"/>
              </a:rPr>
              <a:t>s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N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lla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stessa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sostie</a:t>
            </a:r>
            <a:r>
              <a:rPr dirty="0" sz="1200" spc="5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c</a:t>
            </a:r>
            <a:r>
              <a:rPr dirty="0" sz="1200" spc="10">
                <a:latin typeface="Times New Roman"/>
                <a:cs typeface="Times New Roman"/>
              </a:rPr>
              <a:t>h</a:t>
            </a:r>
            <a:r>
              <a:rPr dirty="0" sz="120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794765"/>
            <a:ext cx="6149975" cy="8703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8255">
              <a:lnSpc>
                <a:spcPct val="143800"/>
              </a:lnSpc>
              <a:spcBef>
                <a:spcPts val="105"/>
              </a:spcBef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bevanda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“sacra”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conteneva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ricavato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segale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cornuta,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piccolo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fungo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infesta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le </a:t>
            </a:r>
            <a:r>
              <a:rPr dirty="0" sz="1200">
                <a:latin typeface="Times New Roman"/>
                <a:cs typeface="Times New Roman"/>
              </a:rPr>
              <a:t>graminacee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(come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frumento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l’orzo,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appunto)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contiene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ammide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dell’acido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lisergico </a:t>
            </a:r>
            <a:r>
              <a:rPr dirty="0" sz="1200">
                <a:latin typeface="Times New Roman"/>
                <a:cs typeface="Times New Roman"/>
              </a:rPr>
              <a:t>dall’effetto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sovrapponibile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dietilammide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dell’acido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lisergico</a:t>
            </a:r>
            <a:r>
              <a:rPr dirty="0" sz="1200" spc="-10">
                <a:latin typeface="Times New Roman"/>
                <a:cs typeface="Times New Roman"/>
              </a:rPr>
              <a:t> (LSD).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762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Crisi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“ergotismo”,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dovute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consumazione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pane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farina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infestata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dall’</a:t>
            </a:r>
            <a:r>
              <a:rPr dirty="0" sz="1200" spc="-10" i="1">
                <a:latin typeface="Times New Roman"/>
                <a:cs typeface="Times New Roman"/>
              </a:rPr>
              <a:t>ergot</a:t>
            </a:r>
            <a:r>
              <a:rPr dirty="0" sz="1200" spc="-10">
                <a:latin typeface="Times New Roman"/>
                <a:cs typeface="Times New Roman"/>
              </a:rPr>
              <a:t>, </a:t>
            </a:r>
            <a:r>
              <a:rPr dirty="0" sz="1200">
                <a:latin typeface="Times New Roman"/>
                <a:cs typeface="Times New Roman"/>
              </a:rPr>
              <a:t>erano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ben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note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Medio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loro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effetti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caratterizzati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gangrena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allucinazioni.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ritiene </a:t>
            </a:r>
            <a:r>
              <a:rPr dirty="0" sz="1200">
                <a:latin typeface="Times New Roman"/>
                <a:cs typeface="Times New Roman"/>
              </a:rPr>
              <a:t>quindi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casta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sacerdotale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degli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Eumolpidi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conoscesse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possibilità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separare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principio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che </a:t>
            </a:r>
            <a:r>
              <a:rPr dirty="0" sz="1200">
                <a:latin typeface="Times New Roman"/>
                <a:cs typeface="Times New Roman"/>
              </a:rPr>
              <a:t>produceva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gli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effetti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allucinatori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(in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quanto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idrosolubile)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quello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produceva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gangrena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(in </a:t>
            </a:r>
            <a:r>
              <a:rPr dirty="0" sz="1200">
                <a:latin typeface="Times New Roman"/>
                <a:cs typeface="Times New Roman"/>
              </a:rPr>
              <a:t>quanto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idrosolubile)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possibilità,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quindi,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disporre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sostanza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grado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essere </a:t>
            </a:r>
            <a:r>
              <a:rPr dirty="0" sz="1200">
                <a:latin typeface="Times New Roman"/>
                <a:cs typeface="Times New Roman"/>
              </a:rPr>
              <a:t>efficace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popolazione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numerosa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(stimata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sulle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2-3.000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persone)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grazie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fatto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che </a:t>
            </a:r>
            <a:r>
              <a:rPr dirty="0" sz="1200">
                <a:latin typeface="Times New Roman"/>
                <a:cs typeface="Times New Roman"/>
              </a:rPr>
              <a:t>quantità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minime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grado 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produrre 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loro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effetto </a:t>
            </a:r>
            <a:r>
              <a:rPr dirty="0" sz="1200" spc="-10">
                <a:latin typeface="Times New Roman"/>
                <a:cs typeface="Times New Roman"/>
              </a:rPr>
              <a:t>psicotropo.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</a:pP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l’assunzione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rituale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sostanze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comunemente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definite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allucinogene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meglio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identificate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come </a:t>
            </a:r>
            <a:r>
              <a:rPr dirty="0" sz="1200">
                <a:latin typeface="Times New Roman"/>
                <a:cs typeface="Times New Roman"/>
              </a:rPr>
              <a:t>“enteogene”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assunte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contesto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ritualizzato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significati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riscontrabile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moltissime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culture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pianeta.</a:t>
            </a:r>
            <a:r>
              <a:rPr dirty="0" sz="1200" spc="4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4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attualmente</a:t>
            </a:r>
            <a:r>
              <a:rPr dirty="0" sz="1200" spc="4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48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loro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uso</a:t>
            </a:r>
            <a:r>
              <a:rPr dirty="0" sz="1200" spc="48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4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sopravvissuto</a:t>
            </a:r>
            <a:r>
              <a:rPr dirty="0" sz="1200" spc="48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all’indiscriminato</a:t>
            </a:r>
            <a:r>
              <a:rPr dirty="0" sz="1200" spc="48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sterminio </a:t>
            </a:r>
            <a:r>
              <a:rPr dirty="0" sz="1200">
                <a:latin typeface="Times New Roman"/>
                <a:cs typeface="Times New Roman"/>
              </a:rPr>
              <a:t>etnobotanico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scatenato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“crociata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droghe”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tanto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tempi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recenti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stessa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politica </a:t>
            </a:r>
            <a:r>
              <a:rPr dirty="0" sz="1200">
                <a:latin typeface="Times New Roman"/>
                <a:cs typeface="Times New Roman"/>
              </a:rPr>
              <a:t>dell’ONU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(vedi: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UNGASS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2016)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sottoponendo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revisione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critica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sua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strategia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di </a:t>
            </a:r>
            <a:r>
              <a:rPr dirty="0" sz="1200">
                <a:latin typeface="Times New Roman"/>
                <a:cs typeface="Times New Roman"/>
              </a:rPr>
              <a:t>contrasto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contempla 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punibilità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dell’uso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sostanze </a:t>
            </a:r>
            <a:r>
              <a:rPr dirty="0" sz="1200" spc="-10">
                <a:latin typeface="Times New Roman"/>
                <a:cs typeface="Times New Roman"/>
              </a:rPr>
              <a:t>“tradizionali”.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437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Stiamo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infatti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assistendo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“rinascimento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psichedelico”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che,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superate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ingenuità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“figli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dei </a:t>
            </a:r>
            <a:r>
              <a:rPr dirty="0" sz="1200">
                <a:latin typeface="Times New Roman"/>
                <a:cs typeface="Times New Roman"/>
              </a:rPr>
              <a:t>fiori”,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procedendo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coraggiosamente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recupero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grandi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potenzialità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offerte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sostanze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ibogaina,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mescalina,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psilocibina,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DMT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(ayahuasca)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partire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dalle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sperimentazioni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di </a:t>
            </a:r>
            <a:r>
              <a:rPr dirty="0" sz="1200">
                <a:latin typeface="Times New Roman"/>
                <a:cs typeface="Times New Roman"/>
              </a:rPr>
              <a:t>Claudio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Naranjo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agli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inizi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degli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anni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’70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ripubblicate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Viaggio</a:t>
            </a:r>
            <a:r>
              <a:rPr dirty="0" sz="1200" spc="1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1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guarigione</a:t>
            </a:r>
            <a:r>
              <a:rPr dirty="0" sz="1200" spc="175" i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(2017), </a:t>
            </a:r>
            <a:r>
              <a:rPr dirty="0" sz="1200">
                <a:latin typeface="Times New Roman"/>
                <a:cs typeface="Times New Roman"/>
              </a:rPr>
              <a:t>possono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aprire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squarci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speranza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uso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meno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repressivo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2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più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“evocativo”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2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sostanze </a:t>
            </a:r>
            <a:r>
              <a:rPr dirty="0" sz="1200">
                <a:latin typeface="Times New Roman"/>
                <a:cs typeface="Times New Roman"/>
              </a:rPr>
              <a:t>psicoattive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un’ottica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neo-sciamanica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recuperi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conoscenza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millenaria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valorizzazione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di </a:t>
            </a:r>
            <a:r>
              <a:rPr dirty="0" sz="1200">
                <a:latin typeface="Times New Roman"/>
                <a:cs typeface="Times New Roman"/>
              </a:rPr>
              <a:t>elementi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“naturali”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facilitatori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processi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emozionali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estatici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intima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trasformazione.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20"/>
              </a:spcBef>
            </a:pPr>
            <a:r>
              <a:rPr dirty="0" sz="1200">
                <a:latin typeface="Times New Roman"/>
                <a:cs typeface="Times New Roman"/>
              </a:rPr>
              <a:t>Vorrei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concludere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unendomi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all’invito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Albert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Hofmann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citato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The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Road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to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Eleusis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«</a:t>
            </a:r>
            <a:r>
              <a:rPr dirty="0" sz="1200" spc="-10" i="1">
                <a:latin typeface="Times New Roman"/>
                <a:cs typeface="Times New Roman"/>
              </a:rPr>
              <a:t>Anche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700"/>
              </a:lnSpc>
              <a:spcBef>
                <a:spcPts val="10"/>
              </a:spcBef>
            </a:pPr>
            <a:r>
              <a:rPr dirty="0" sz="1200" i="1">
                <a:latin typeface="Times New Roman"/>
                <a:cs typeface="Times New Roman"/>
              </a:rPr>
              <a:t>oggi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pone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lo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stesso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problema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della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trasformazione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ciascun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individuo;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cambiamento</a:t>
            </a:r>
            <a:r>
              <a:rPr dirty="0" sz="1200" spc="-4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necessario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direzione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una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consapevolezza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totale,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condizione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superamento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materialismo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spc="-50" i="1">
                <a:latin typeface="Times New Roman"/>
                <a:cs typeface="Times New Roman"/>
              </a:rPr>
              <a:t>e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nuovo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rapporto</a:t>
            </a:r>
            <a:r>
              <a:rPr dirty="0" sz="1200" spc="3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3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natura,</a:t>
            </a:r>
            <a:r>
              <a:rPr dirty="0" sz="1200" spc="3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può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essere</a:t>
            </a:r>
            <a:r>
              <a:rPr dirty="0" sz="1200" spc="3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delegato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alla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società</a:t>
            </a:r>
            <a:r>
              <a:rPr dirty="0" sz="1200" spc="3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allo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Stato;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il </a:t>
            </a:r>
            <a:r>
              <a:rPr dirty="0" sz="1200" i="1">
                <a:latin typeface="Times New Roman"/>
                <a:cs typeface="Times New Roman"/>
              </a:rPr>
              <a:t>cambiamento</a:t>
            </a:r>
            <a:r>
              <a:rPr dirty="0" sz="1200" spc="3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può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aver</a:t>
            </a:r>
            <a:r>
              <a:rPr dirty="0" sz="1200" spc="3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luogo</a:t>
            </a:r>
            <a:r>
              <a:rPr dirty="0" sz="1200" spc="3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soltanto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dentro</a:t>
            </a:r>
            <a:r>
              <a:rPr dirty="0" sz="1200" spc="3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ciascun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essere</a:t>
            </a:r>
            <a:r>
              <a:rPr dirty="0" sz="1200" spc="3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umano</a:t>
            </a:r>
            <a:r>
              <a:rPr dirty="0" sz="1200" spc="3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sul</a:t>
            </a:r>
            <a:r>
              <a:rPr dirty="0" sz="1200" spc="3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modello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eleusino.</a:t>
            </a:r>
            <a:r>
              <a:rPr dirty="0" sz="1200" spc="33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Si </a:t>
            </a:r>
            <a:r>
              <a:rPr dirty="0" sz="1200" i="1">
                <a:latin typeface="Times New Roman"/>
                <a:cs typeface="Times New Roman"/>
              </a:rPr>
              <a:t>potrebbero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istituire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Centri in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grado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riunire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rafforzare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le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molteplici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correnti spirituali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</a:t>
            </a:r>
            <a:r>
              <a:rPr dirty="0" sz="1200" spc="-10" i="1">
                <a:latin typeface="Times New Roman"/>
                <a:cs typeface="Times New Roman"/>
              </a:rPr>
              <a:t> nostro </a:t>
            </a:r>
            <a:r>
              <a:rPr dirty="0" sz="1200" i="1">
                <a:latin typeface="Times New Roman"/>
                <a:cs typeface="Times New Roman"/>
              </a:rPr>
              <a:t>tempo</a:t>
            </a:r>
            <a:r>
              <a:rPr dirty="0" sz="1200" spc="484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105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mirino</a:t>
            </a:r>
            <a:r>
              <a:rPr dirty="0" sz="1200" spc="4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allo</a:t>
            </a:r>
            <a:r>
              <a:rPr dirty="0" sz="1200" spc="100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stesso</a:t>
            </a:r>
            <a:r>
              <a:rPr dirty="0" sz="1200" spc="4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traguardo</a:t>
            </a:r>
            <a:r>
              <a:rPr dirty="0" sz="1200" spc="100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consistente</a:t>
            </a:r>
            <a:r>
              <a:rPr dirty="0" sz="1200" spc="4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</a:t>
            </a:r>
            <a:r>
              <a:rPr dirty="0" sz="1200" spc="100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creare</a:t>
            </a:r>
            <a:r>
              <a:rPr dirty="0" sz="1200" spc="105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110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presupposti</a:t>
            </a:r>
            <a:r>
              <a:rPr dirty="0" sz="1200" spc="100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tramite</a:t>
            </a:r>
            <a:r>
              <a:rPr dirty="0" sz="1200" spc="495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una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794765"/>
            <a:ext cx="6148070" cy="89655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890">
              <a:lnSpc>
                <a:spcPct val="144300"/>
              </a:lnSpc>
              <a:spcBef>
                <a:spcPts val="100"/>
              </a:spcBef>
            </a:pPr>
            <a:r>
              <a:rPr dirty="0" sz="1200" i="1">
                <a:latin typeface="Times New Roman"/>
                <a:cs typeface="Times New Roman"/>
              </a:rPr>
              <a:t>trasformazione</a:t>
            </a:r>
            <a:r>
              <a:rPr dirty="0" sz="1200" spc="2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coscienza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ogni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singolo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individuo,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2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mondo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migliore</a:t>
            </a:r>
            <a:r>
              <a:rPr dirty="0" sz="1200" spc="2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senza</a:t>
            </a:r>
            <a:r>
              <a:rPr dirty="0" sz="1200" spc="2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guerre</a:t>
            </a:r>
            <a:r>
              <a:rPr dirty="0" sz="1200" spc="22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né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catastrofi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ambientali, per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 mondo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abitato da uomini più </a:t>
            </a:r>
            <a:r>
              <a:rPr dirty="0" sz="1200" spc="-10" i="1">
                <a:latin typeface="Times New Roman"/>
                <a:cs typeface="Times New Roman"/>
              </a:rPr>
              <a:t>felici</a:t>
            </a:r>
            <a:r>
              <a:rPr dirty="0" sz="1200" spc="-10">
                <a:latin typeface="Times New Roman"/>
                <a:cs typeface="Times New Roman"/>
              </a:rPr>
              <a:t>»</a:t>
            </a:r>
            <a:r>
              <a:rPr dirty="0" sz="1200" spc="-10" i="1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Times New Roman"/>
                <a:cs typeface="Times New Roman"/>
              </a:rPr>
              <a:t>Oscillando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due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estremi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indiscriminato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proibizionismo</a:t>
            </a:r>
            <a:r>
              <a:rPr dirty="0" sz="1200" spc="1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altrettanto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indiscriminata</a:t>
            </a:r>
            <a:endParaRPr sz="1200">
              <a:latin typeface="Times New Roman"/>
              <a:cs typeface="Times New Roman"/>
            </a:endParaRPr>
          </a:p>
          <a:p>
            <a:pPr algn="just" marL="12700" marR="7620">
              <a:lnSpc>
                <a:spcPct val="1438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liberalizzazione</a:t>
            </a:r>
            <a:r>
              <a:rPr dirty="0" sz="1200" spc="20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sostanze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psichedeliche,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appare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evidente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l’umanità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abbia</a:t>
            </a:r>
            <a:r>
              <a:rPr dirty="0" sz="1200" spc="2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ancora </a:t>
            </a:r>
            <a:r>
              <a:rPr dirty="0" sz="1200">
                <a:latin typeface="Times New Roman"/>
                <a:cs typeface="Times New Roman"/>
              </a:rPr>
              <a:t>trovato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“terza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via”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consenta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avvalersi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alcune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proprietà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hanno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accompagnato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 spc="-10">
                <a:latin typeface="Times New Roman"/>
                <a:cs typeface="Times New Roman"/>
              </a:rPr>
              <a:t>crescita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coscienza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nell’umanità,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seppure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all’interno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“codice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ritualizzato”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accompagnato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guide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sagge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competenti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affidare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passaggi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trasformativi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evolutivi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importanti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processo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crescita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individuale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 </a:t>
            </a:r>
            <a:r>
              <a:rPr dirty="0" sz="1200" spc="-10">
                <a:latin typeface="Times New Roman"/>
                <a:cs typeface="Times New Roman"/>
              </a:rPr>
              <a:t>collettivo.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20"/>
              </a:spcBef>
            </a:pPr>
            <a:r>
              <a:rPr dirty="0" sz="1200">
                <a:latin typeface="Times New Roman"/>
                <a:cs typeface="Times New Roman"/>
              </a:rPr>
              <a:t>Auguriamoci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qualche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passo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avanti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possa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compiersi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dando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parola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Walter F.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Otto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nel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80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suo </a:t>
            </a:r>
            <a:r>
              <a:rPr dirty="0" sz="1200" i="1">
                <a:latin typeface="Times New Roman"/>
                <a:cs typeface="Times New Roman"/>
              </a:rPr>
              <a:t>Il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senso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misteri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eleusini</a:t>
            </a:r>
            <a:r>
              <a:rPr dirty="0" sz="1200">
                <a:latin typeface="Times New Roman"/>
                <a:cs typeface="Times New Roman"/>
              </a:rPr>
              <a:t>,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culti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misterici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: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«</a:t>
            </a:r>
            <a:r>
              <a:rPr dirty="0" sz="1200" i="1">
                <a:latin typeface="Times New Roman"/>
                <a:cs typeface="Times New Roman"/>
              </a:rPr>
              <a:t>Se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dunque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gli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atti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culto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sono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pratiche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utilitarie,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creazioni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possenti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generate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dall’afflato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manifestarsi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divino,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se</a:t>
            </a:r>
            <a:r>
              <a:rPr dirty="0" sz="1200" spc="9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miti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non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sono </a:t>
            </a:r>
            <a:r>
              <a:rPr dirty="0" sz="1200" i="1">
                <a:latin typeface="Times New Roman"/>
                <a:cs typeface="Times New Roman"/>
              </a:rPr>
              <a:t>favolette,</a:t>
            </a:r>
            <a:r>
              <a:rPr dirty="0" sz="1200" spc="1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</a:t>
            </a:r>
            <a:r>
              <a:rPr dirty="0" sz="1200" spc="1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rendono</a:t>
            </a:r>
            <a:r>
              <a:rPr dirty="0" sz="1200" spc="1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testimonianza</a:t>
            </a:r>
            <a:r>
              <a:rPr dirty="0" sz="1200" spc="1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1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quel</a:t>
            </a:r>
            <a:r>
              <a:rPr dirty="0" sz="1200" spc="1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medesimo</a:t>
            </a:r>
            <a:r>
              <a:rPr dirty="0" sz="1200" spc="1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incontro</a:t>
            </a:r>
            <a:r>
              <a:rPr dirty="0" sz="1200" spc="1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dell’umano</a:t>
            </a:r>
            <a:r>
              <a:rPr dirty="0" sz="1200" spc="1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col</a:t>
            </a:r>
            <a:r>
              <a:rPr dirty="0" sz="1200" spc="1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sovra-umano,</a:t>
            </a:r>
            <a:r>
              <a:rPr dirty="0" sz="1200" spc="16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se </a:t>
            </a:r>
            <a:r>
              <a:rPr dirty="0" sz="1200" i="1">
                <a:latin typeface="Times New Roman"/>
                <a:cs typeface="Times New Roman"/>
              </a:rPr>
              <a:t>dunque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tratta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prendere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consapevolezza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fenomeni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originari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grandiosa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realtà,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allora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spc="-25" i="1">
                <a:latin typeface="Times New Roman"/>
                <a:cs typeface="Times New Roman"/>
              </a:rPr>
              <a:t>non </a:t>
            </a:r>
            <a:r>
              <a:rPr dirty="0" sz="1200" i="1">
                <a:latin typeface="Times New Roman"/>
                <a:cs typeface="Times New Roman"/>
              </a:rPr>
              <a:t>può</a:t>
            </a:r>
            <a:r>
              <a:rPr dirty="0" sz="1200" spc="6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più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giovarci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quello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studio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della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psicologia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della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logica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cui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finora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</a:t>
            </a:r>
            <a:r>
              <a:rPr dirty="0" sz="1200" spc="8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eravamo</a:t>
            </a:r>
            <a:r>
              <a:rPr dirty="0" sz="1200" spc="9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ripromessi </a:t>
            </a:r>
            <a:r>
              <a:rPr dirty="0" sz="1200" i="1">
                <a:latin typeface="Times New Roman"/>
                <a:cs typeface="Times New Roman"/>
              </a:rPr>
              <a:t>tutto.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Solo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dall’essenza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stessa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mondo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può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venirci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luce,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ed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luogo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più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limitata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ed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angusta </a:t>
            </a:r>
            <a:r>
              <a:rPr dirty="0" sz="1200" i="1">
                <a:latin typeface="Times New Roman"/>
                <a:cs typeface="Times New Roman"/>
              </a:rPr>
              <a:t>mentalità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umana,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cui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finora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ci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siamo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orientati,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bisogna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eleggiamo</a:t>
            </a:r>
            <a:r>
              <a:rPr dirty="0" sz="1200" spc="-6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a</a:t>
            </a:r>
            <a:r>
              <a:rPr dirty="0" sz="1200" spc="-5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nostra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guida</a:t>
            </a:r>
            <a:r>
              <a:rPr dirty="0" sz="1200" spc="-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quegli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spiriti </a:t>
            </a:r>
            <a:r>
              <a:rPr dirty="0" sz="1200" i="1">
                <a:latin typeface="Times New Roman"/>
                <a:cs typeface="Times New Roman"/>
              </a:rPr>
              <a:t>massimi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più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profondamente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si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fissarono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nel</a:t>
            </a:r>
            <a:r>
              <a:rPr dirty="0" sz="1200" spc="-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cosmo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e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più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possentemente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ne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manifestarono</a:t>
            </a:r>
            <a:r>
              <a:rPr dirty="0" sz="1200" spc="-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25" i="1">
                <a:latin typeface="Times New Roman"/>
                <a:cs typeface="Times New Roman"/>
              </a:rPr>
              <a:t> </a:t>
            </a:r>
            <a:r>
              <a:rPr dirty="0" sz="1200" spc="-20" i="1">
                <a:latin typeface="Times New Roman"/>
                <a:cs typeface="Times New Roman"/>
              </a:rPr>
              <a:t>vera </a:t>
            </a:r>
            <a:r>
              <a:rPr dirty="0" sz="1200" i="1">
                <a:latin typeface="Times New Roman"/>
                <a:cs typeface="Times New Roman"/>
              </a:rPr>
              <a:t>essenza</a:t>
            </a:r>
            <a:r>
              <a:rPr dirty="0" sz="1200">
                <a:latin typeface="Times New Roman"/>
                <a:cs typeface="Times New Roman"/>
              </a:rPr>
              <a:t>»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(1940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tr. it </a:t>
            </a:r>
            <a:r>
              <a:rPr dirty="0" sz="1200" spc="-10">
                <a:latin typeface="Times New Roman"/>
                <a:cs typeface="Times New Roman"/>
              </a:rPr>
              <a:t>1995).</a:t>
            </a:r>
            <a:endParaRPr sz="12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625"/>
              </a:spcBef>
            </a:pPr>
            <a:r>
              <a:rPr dirty="0" sz="1200">
                <a:latin typeface="Times New Roman"/>
                <a:cs typeface="Times New Roman"/>
              </a:rPr>
              <a:t>Considero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contributo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un’apertura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 segue un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percorso più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personale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 ho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compiuto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negli</a:t>
            </a:r>
            <a:endParaRPr sz="1200">
              <a:latin typeface="Times New Roman"/>
              <a:cs typeface="Times New Roman"/>
            </a:endParaRPr>
          </a:p>
          <a:p>
            <a:pPr algn="just" marL="12700" marR="5715">
              <a:lnSpc>
                <a:spcPct val="143800"/>
              </a:lnSpc>
              <a:spcBef>
                <a:spcPts val="10"/>
              </a:spcBef>
            </a:pPr>
            <a:r>
              <a:rPr dirty="0" sz="1200">
                <a:latin typeface="Times New Roman"/>
                <a:cs typeface="Times New Roman"/>
              </a:rPr>
              <a:t>ultimi vent’anni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(19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l’esattezza)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nei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quali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percorso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sacra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solo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rispondere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una </a:t>
            </a:r>
            <a:r>
              <a:rPr dirty="0" sz="1200">
                <a:latin typeface="Times New Roman"/>
                <a:cs typeface="Times New Roman"/>
              </a:rPr>
              <a:t>misteriosa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chiamata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interiore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ripercorrere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via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ricerca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mistero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corso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degli </a:t>
            </a:r>
            <a:r>
              <a:rPr dirty="0" sz="1200">
                <a:latin typeface="Times New Roman"/>
                <a:cs typeface="Times New Roman"/>
              </a:rPr>
              <a:t>anni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gradualmente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parte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dipanato.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Nell’occasione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Congresso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sugli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Stati</a:t>
            </a:r>
            <a:r>
              <a:rPr dirty="0" sz="1200" spc="114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generali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della</a:t>
            </a:r>
            <a:r>
              <a:rPr dirty="0" sz="1200" spc="-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psichedelia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emersa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l’ipotesi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condividere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alcuni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“ricercatori”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interessati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stesso </a:t>
            </a:r>
            <a:r>
              <a:rPr dirty="0" sz="1200">
                <a:latin typeface="Times New Roman"/>
                <a:cs typeface="Times New Roman"/>
              </a:rPr>
              <a:t>percorso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simbolico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2020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pandemia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avesse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creato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difficoltà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insormontabili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ragioni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sappiamo.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auguro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riproporre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questa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esperienza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condivisa, magari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collegandola ad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un </a:t>
            </a:r>
            <a:r>
              <a:rPr dirty="0" sz="1200">
                <a:latin typeface="Times New Roman"/>
                <a:cs typeface="Times New Roman"/>
              </a:rPr>
              <a:t>convegno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forse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collegamento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ideale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“Giornata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Terra”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svolge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22 </a:t>
            </a:r>
            <a:r>
              <a:rPr dirty="0" sz="1200">
                <a:latin typeface="Times New Roman"/>
                <a:cs typeface="Times New Roman"/>
              </a:rPr>
              <a:t>aprile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gesto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devozione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quelle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Terra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Demetra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rappresenta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personificazione “figurale”.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43300"/>
              </a:lnSpc>
            </a:pPr>
            <a:r>
              <a:rPr dirty="0" sz="1200">
                <a:latin typeface="Times New Roman"/>
                <a:cs typeface="Times New Roman"/>
              </a:rPr>
              <a:t>Tale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percorso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avviene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abitualmente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concomitanza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annuale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Periegesi</a:t>
            </a:r>
            <a:r>
              <a:rPr dirty="0" sz="1200" spc="105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Viaggio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10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studio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sulle</a:t>
            </a:r>
            <a:r>
              <a:rPr dirty="0" sz="1200" spc="39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orme</a:t>
            </a:r>
            <a:r>
              <a:rPr dirty="0" sz="1200" spc="40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4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Pausania</a:t>
            </a:r>
            <a:r>
              <a:rPr dirty="0" sz="1200">
                <a:latin typeface="Times New Roman"/>
                <a:cs typeface="Times New Roman"/>
              </a:rPr>
              <a:t>.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itinerario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cercato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intrecciare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competenze</a:t>
            </a:r>
            <a:r>
              <a:rPr dirty="0" sz="1200" spc="4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storico-</a:t>
            </a:r>
            <a:endParaRPr sz="12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43600"/>
              </a:lnSpc>
              <a:spcBef>
                <a:spcPts val="10"/>
              </a:spcBef>
            </a:pPr>
            <a:r>
              <a:rPr dirty="0" sz="1200">
                <a:latin typeface="Times New Roman"/>
                <a:cs typeface="Times New Roman"/>
              </a:rPr>
              <a:t>archeologiche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quelle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carattere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filologico-letterario,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filosofico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mitico-antropologico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nel </a:t>
            </a:r>
            <a:r>
              <a:rPr dirty="0" sz="1200">
                <a:latin typeface="Times New Roman"/>
                <a:cs typeface="Times New Roman"/>
              </a:rPr>
              <a:t>desiderio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tessere</a:t>
            </a:r>
            <a:r>
              <a:rPr dirty="0" sz="1200" spc="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insieme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fili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saperi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contigui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che,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congiuntamente,</a:t>
            </a:r>
            <a:r>
              <a:rPr dirty="0" sz="1200" spc="1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aiutino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cogliere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>
                <a:latin typeface="Times New Roman"/>
                <a:cs typeface="Times New Roman"/>
              </a:rPr>
              <a:t>suggestione</a:t>
            </a:r>
            <a:r>
              <a:rPr dirty="0" sz="1200" spc="1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espressa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Henry</a:t>
            </a:r>
            <a:r>
              <a:rPr dirty="0" sz="1200" spc="1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Miller: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«</a:t>
            </a:r>
            <a:r>
              <a:rPr dirty="0" sz="1200" i="1">
                <a:latin typeface="Times New Roman"/>
                <a:cs typeface="Times New Roman"/>
              </a:rPr>
              <a:t>In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Grecia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(…)</a:t>
            </a:r>
            <a:r>
              <a:rPr dirty="0" sz="1200" spc="13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ogni</a:t>
            </a:r>
            <a:r>
              <a:rPr dirty="0" sz="1200" spc="14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sosta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è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tramite</a:t>
            </a:r>
            <a:r>
              <a:rPr dirty="0" sz="1200" spc="13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lungo</a:t>
            </a:r>
            <a:r>
              <a:rPr dirty="0" sz="1200" spc="15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14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sentiero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disegnato</a:t>
            </a:r>
            <a:r>
              <a:rPr dirty="0" sz="1200" spc="135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dagli</a:t>
            </a:r>
            <a:r>
              <a:rPr dirty="0" sz="1200" spc="145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dèi.</a:t>
            </a:r>
            <a:r>
              <a:rPr dirty="0" sz="1200" spc="140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Sono</a:t>
            </a:r>
            <a:r>
              <a:rPr dirty="0" sz="1200" spc="135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stazioni</a:t>
            </a:r>
            <a:r>
              <a:rPr dirty="0" sz="1200" spc="145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140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riposo,</a:t>
            </a:r>
            <a:r>
              <a:rPr dirty="0" sz="1200" spc="135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140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meditazione,</a:t>
            </a:r>
            <a:r>
              <a:rPr dirty="0" sz="1200" spc="140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d’azione,</a:t>
            </a:r>
            <a:r>
              <a:rPr dirty="0" sz="1200" spc="135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di</a:t>
            </a:r>
            <a:r>
              <a:rPr dirty="0" sz="1200" spc="140" i="1">
                <a:latin typeface="Times New Roman"/>
                <a:cs typeface="Times New Roman"/>
              </a:rPr>
              <a:t>  </a:t>
            </a:r>
            <a:r>
              <a:rPr dirty="0" sz="1200" i="1">
                <a:latin typeface="Times New Roman"/>
                <a:cs typeface="Times New Roman"/>
              </a:rPr>
              <a:t>sacrificio,</a:t>
            </a:r>
            <a:r>
              <a:rPr dirty="0" sz="1200" spc="140" i="1">
                <a:latin typeface="Times New Roman"/>
                <a:cs typeface="Times New Roman"/>
              </a:rPr>
              <a:t>  </a:t>
            </a:r>
            <a:r>
              <a:rPr dirty="0" sz="1200" spc="-25" i="1">
                <a:latin typeface="Times New Roman"/>
                <a:cs typeface="Times New Roman"/>
              </a:rPr>
              <a:t>di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794765"/>
            <a:ext cx="6148705" cy="89376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8255">
              <a:lnSpc>
                <a:spcPct val="143800"/>
              </a:lnSpc>
              <a:spcBef>
                <a:spcPts val="105"/>
              </a:spcBef>
            </a:pPr>
            <a:r>
              <a:rPr dirty="0" sz="1200" i="1">
                <a:latin typeface="Times New Roman"/>
                <a:cs typeface="Times New Roman"/>
              </a:rPr>
              <a:t>trasfigurazione</a:t>
            </a:r>
            <a:r>
              <a:rPr dirty="0" sz="1200">
                <a:latin typeface="Times New Roman"/>
                <a:cs typeface="Times New Roman"/>
              </a:rPr>
              <a:t>».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contributi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carattere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antichistico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sono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affiancati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quelli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carattere </a:t>
            </a:r>
            <a:r>
              <a:rPr dirty="0" sz="1200">
                <a:latin typeface="Times New Roman"/>
                <a:cs typeface="Times New Roman"/>
              </a:rPr>
              <a:t>psicologico,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vero, come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suggerisce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James Hillman,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«</a:t>
            </a:r>
            <a:r>
              <a:rPr dirty="0" sz="1200" i="1">
                <a:latin typeface="Times New Roman"/>
                <a:cs typeface="Times New Roman"/>
              </a:rPr>
              <a:t>la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Grecia permane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 </a:t>
            </a:r>
            <a:r>
              <a:rPr dirty="0" sz="1200" spc="-10" i="1">
                <a:latin typeface="Times New Roman"/>
                <a:cs typeface="Times New Roman"/>
              </a:rPr>
              <a:t>paesaggio</a:t>
            </a:r>
            <a:r>
              <a:rPr dirty="0" sz="1200" spc="-1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interiore,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piuttosto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7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paesaggio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geografico,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come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una</a:t>
            </a:r>
            <a:r>
              <a:rPr dirty="0" sz="1200" spc="7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metafora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del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mondo</a:t>
            </a:r>
            <a:r>
              <a:rPr dirty="0" sz="1200" spc="8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immaginale </a:t>
            </a:r>
            <a:r>
              <a:rPr dirty="0" sz="1200" i="1">
                <a:latin typeface="Times New Roman"/>
                <a:cs typeface="Times New Roman"/>
              </a:rPr>
              <a:t>che</a:t>
            </a:r>
            <a:r>
              <a:rPr dirty="0" sz="1200" spc="-20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ospita gli archetipi sotto forma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di Dèi</a:t>
            </a:r>
            <a:r>
              <a:rPr dirty="0" sz="1200">
                <a:latin typeface="Times New Roman"/>
                <a:cs typeface="Times New Roman"/>
              </a:rPr>
              <a:t>» 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cui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verranno date notizie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sul sito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  <a:hlinkClick r:id="rId2"/>
              </a:rPr>
              <a:t>www.periegesi.it</a:t>
            </a:r>
            <a:r>
              <a:rPr dirty="0" sz="1200" spc="-10">
                <a:latin typeface="Times New Roman"/>
                <a:cs typeface="Times New Roman"/>
              </a:rPr>
              <a:t>. </a:t>
            </a:r>
            <a:r>
              <a:rPr dirty="0" sz="1200">
                <a:latin typeface="Times New Roman"/>
                <a:cs typeface="Times New Roman"/>
              </a:rPr>
              <a:t>Seguono,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appendice,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alcuni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componimenti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hanno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l’ambizione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definirsi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“poetici”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ma </a:t>
            </a:r>
            <a:r>
              <a:rPr dirty="0" sz="1200">
                <a:latin typeface="Times New Roman"/>
                <a:cs typeface="Times New Roman"/>
              </a:rPr>
              <a:t>che rimandano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attitudine evocativa,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più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 descrittiva e che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credo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meglio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addica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 temi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ai </a:t>
            </a:r>
            <a:r>
              <a:rPr dirty="0" sz="1200">
                <a:latin typeface="Times New Roman"/>
                <a:cs typeface="Times New Roman"/>
              </a:rPr>
              <a:t>quali,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senza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pretesa,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abbiamo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cercato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avvicinarci.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b="1">
                <a:latin typeface="Times New Roman"/>
                <a:cs typeface="Times New Roman"/>
              </a:rPr>
              <a:t>RIFERIMENTI</a:t>
            </a:r>
            <a:r>
              <a:rPr dirty="0" sz="1000" spc="-55" b="1">
                <a:latin typeface="Times New Roman"/>
                <a:cs typeface="Times New Roman"/>
              </a:rPr>
              <a:t> </a:t>
            </a:r>
            <a:r>
              <a:rPr dirty="0" sz="1000" spc="-10" b="1">
                <a:latin typeface="Times New Roman"/>
                <a:cs typeface="Times New Roman"/>
              </a:rPr>
              <a:t>BIBLIOGRAFICI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>
                <a:latin typeface="Times New Roman"/>
                <a:cs typeface="Times New Roman"/>
              </a:rPr>
              <a:t>BAKALAKIS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G.,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1991,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  <a:hlinkClick r:id="rId3"/>
              </a:rPr>
              <a:t>Les</a:t>
            </a:r>
            <a:r>
              <a:rPr dirty="0" sz="1000" spc="-20" i="1">
                <a:latin typeface="Times New Roman"/>
                <a:cs typeface="Times New Roman"/>
                <a:hlinkClick r:id="rId3"/>
              </a:rPr>
              <a:t> </a:t>
            </a:r>
            <a:r>
              <a:rPr dirty="0" sz="1000" i="1">
                <a:latin typeface="Times New Roman"/>
                <a:cs typeface="Times New Roman"/>
                <a:hlinkClick r:id="rId3"/>
              </a:rPr>
              <a:t>kernoi</a:t>
            </a:r>
            <a:r>
              <a:rPr dirty="0" sz="1000" spc="-20" i="1">
                <a:latin typeface="Times New Roman"/>
                <a:cs typeface="Times New Roman"/>
                <a:hlinkClick r:id="rId3"/>
              </a:rPr>
              <a:t> </a:t>
            </a:r>
            <a:r>
              <a:rPr dirty="0" sz="1000" i="1">
                <a:latin typeface="Times New Roman"/>
                <a:cs typeface="Times New Roman"/>
                <a:hlinkClick r:id="rId3"/>
              </a:rPr>
              <a:t>éleusiniens</a:t>
            </a:r>
            <a:r>
              <a:rPr dirty="0" sz="1000">
                <a:latin typeface="Times New Roman"/>
                <a:cs typeface="Times New Roman"/>
                <a:hlinkClick r:id="rId3"/>
              </a:rPr>
              <a:t>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Kernos,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vol.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4,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pp.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105-</a:t>
            </a:r>
            <a:r>
              <a:rPr dirty="0" sz="1000" spc="-20">
                <a:latin typeface="Times New Roman"/>
                <a:cs typeface="Times New Roman"/>
              </a:rPr>
              <a:t>117.</a:t>
            </a:r>
            <a:endParaRPr sz="1000">
              <a:latin typeface="Times New Roman"/>
              <a:cs typeface="Times New Roman"/>
            </a:endParaRPr>
          </a:p>
          <a:p>
            <a:pPr marL="12700" marR="6350">
              <a:lnSpc>
                <a:spcPct val="143500"/>
              </a:lnSpc>
              <a:spcBef>
                <a:spcPts val="5"/>
              </a:spcBef>
            </a:pPr>
            <a:r>
              <a:rPr dirty="0" sz="1000">
                <a:latin typeface="Times New Roman"/>
                <a:cs typeface="Times New Roman"/>
              </a:rPr>
              <a:t>CASSOLA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F.,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1981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(a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cura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di),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Inni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Omerici</a:t>
            </a:r>
            <a:r>
              <a:rPr dirty="0" sz="1000">
                <a:latin typeface="Times New Roman"/>
                <a:cs typeface="Times New Roman"/>
              </a:rPr>
              <a:t>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II,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206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segg,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Milano,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Mondadori-</a:t>
            </a:r>
            <a:r>
              <a:rPr dirty="0" sz="1000">
                <a:latin typeface="Times New Roman"/>
                <a:cs typeface="Times New Roman"/>
              </a:rPr>
              <a:t>Fondazione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Lorenzo</a:t>
            </a:r>
            <a:r>
              <a:rPr dirty="0" sz="1000" spc="-10">
                <a:latin typeface="Times New Roman"/>
                <a:cs typeface="Times New Roman"/>
              </a:rPr>
              <a:t> Valla. ERACLITO,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Sulla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Natura,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in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Diels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H.,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Kranz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W.,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</a:t>
            </a:r>
            <a:r>
              <a:rPr dirty="0" sz="1000" spc="-35" i="1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presocratici.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Testimonianze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frammenti</a:t>
            </a:r>
            <a:r>
              <a:rPr dirty="0" sz="1000" spc="-10">
                <a:latin typeface="Times New Roman"/>
                <a:cs typeface="Times New Roman"/>
              </a:rPr>
              <a:t>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cura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di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Angelo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Pasquinelli, </a:t>
            </a:r>
            <a:r>
              <a:rPr dirty="0" sz="1000">
                <a:latin typeface="Times New Roman"/>
                <a:cs typeface="Times New Roman"/>
              </a:rPr>
              <a:t>Einaudi,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Torino,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1976.</a:t>
            </a:r>
            <a:endParaRPr sz="1000">
              <a:latin typeface="Times New Roman"/>
              <a:cs typeface="Times New Roman"/>
            </a:endParaRPr>
          </a:p>
          <a:p>
            <a:pPr marL="12700" marR="1449070">
              <a:lnSpc>
                <a:spcPct val="143000"/>
              </a:lnSpc>
              <a:spcBef>
                <a:spcPts val="15"/>
              </a:spcBef>
            </a:pPr>
            <a:r>
              <a:rPr dirty="0" sz="1000">
                <a:latin typeface="Times New Roman"/>
                <a:cs typeface="Times New Roman"/>
              </a:rPr>
              <a:t>FOUCART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P.,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1914,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Les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Mystères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d’Éleusis</a:t>
            </a:r>
            <a:r>
              <a:rPr dirty="0" sz="1000">
                <a:latin typeface="Times New Roman"/>
                <a:cs typeface="Times New Roman"/>
              </a:rPr>
              <a:t>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Picard,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Paris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(reprint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1992,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Puiseaux,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Pardès). </a:t>
            </a:r>
            <a:r>
              <a:rPr dirty="0" sz="1000">
                <a:latin typeface="Times New Roman"/>
                <a:cs typeface="Times New Roman"/>
              </a:rPr>
              <a:t>HILLMAN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J.,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1977,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Re-</a:t>
            </a:r>
            <a:r>
              <a:rPr dirty="0" sz="1000" i="1">
                <a:latin typeface="Times New Roman"/>
                <a:cs typeface="Times New Roman"/>
              </a:rPr>
              <a:t>visione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della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psicologia</a:t>
            </a:r>
            <a:r>
              <a:rPr dirty="0" sz="1000">
                <a:latin typeface="Times New Roman"/>
                <a:cs typeface="Times New Roman"/>
              </a:rPr>
              <a:t>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Milano,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Adelphi,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1987.</a:t>
            </a:r>
            <a:endParaRPr sz="1000">
              <a:latin typeface="Times New Roman"/>
              <a:cs typeface="Times New Roman"/>
            </a:endParaRPr>
          </a:p>
          <a:p>
            <a:pPr marL="12700" marR="9525">
              <a:lnSpc>
                <a:spcPct val="144000"/>
              </a:lnSpc>
            </a:pPr>
            <a:r>
              <a:rPr dirty="0" sz="1000">
                <a:latin typeface="Times New Roman"/>
                <a:cs typeface="Times New Roman"/>
              </a:rPr>
              <a:t>KERÉNYI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K.,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1991.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Eleusis.</a:t>
            </a:r>
            <a:r>
              <a:rPr dirty="0" sz="1000" spc="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Archetypal</a:t>
            </a:r>
            <a:r>
              <a:rPr dirty="0" sz="1000" spc="1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Image of</a:t>
            </a:r>
            <a:r>
              <a:rPr dirty="0" sz="1000" spc="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Mother</a:t>
            </a:r>
            <a:r>
              <a:rPr dirty="0" sz="1000" spc="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and</a:t>
            </a:r>
            <a:r>
              <a:rPr dirty="0" sz="1000" spc="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Daughter</a:t>
            </a:r>
            <a:r>
              <a:rPr dirty="0" sz="1000">
                <a:latin typeface="Times New Roman"/>
                <a:cs typeface="Times New Roman"/>
              </a:rPr>
              <a:t>.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Princeton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University,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Princeton,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New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Jersey, </a:t>
            </a:r>
            <a:r>
              <a:rPr dirty="0" sz="1000">
                <a:latin typeface="Times New Roman"/>
                <a:cs typeface="Times New Roman"/>
              </a:rPr>
              <a:t>258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pp.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(orig.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Germ.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ed.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1962,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Die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Mysterien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von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Eleusis.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Zürich,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Rhein).</a:t>
            </a:r>
            <a:endParaRPr sz="1000">
              <a:latin typeface="Times New Roman"/>
              <a:cs typeface="Times New Roman"/>
            </a:endParaRPr>
          </a:p>
          <a:p>
            <a:pPr marL="12700" marR="7620">
              <a:lnSpc>
                <a:spcPct val="143000"/>
              </a:lnSpc>
              <a:spcBef>
                <a:spcPts val="10"/>
              </a:spcBef>
            </a:pPr>
            <a:r>
              <a:rPr dirty="0" sz="1000">
                <a:latin typeface="Times New Roman"/>
                <a:cs typeface="Times New Roman"/>
              </a:rPr>
              <a:t>LAGRANGE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M.-</a:t>
            </a:r>
            <a:r>
              <a:rPr dirty="0" sz="1000">
                <a:latin typeface="Times New Roman"/>
                <a:cs typeface="Times New Roman"/>
              </a:rPr>
              <a:t>J.,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1919,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Les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Mystères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d’Éleusis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et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le</a:t>
            </a:r>
            <a:r>
              <a:rPr dirty="0" sz="1000" spc="-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christianisme</a:t>
            </a:r>
            <a:r>
              <a:rPr dirty="0" sz="1000">
                <a:latin typeface="Times New Roman"/>
                <a:cs typeface="Times New Roman"/>
              </a:rPr>
              <a:t>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Revue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Biblique,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vol.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28,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pp.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157-</a:t>
            </a:r>
            <a:r>
              <a:rPr dirty="0" sz="1000" spc="-20">
                <a:latin typeface="Times New Roman"/>
                <a:cs typeface="Times New Roman"/>
              </a:rPr>
              <a:t>217. </a:t>
            </a:r>
            <a:r>
              <a:rPr dirty="0" sz="1000">
                <a:latin typeface="Times New Roman"/>
                <a:cs typeface="Times New Roman"/>
              </a:rPr>
              <a:t>LENORMANT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F.,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1864,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Monographie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la</a:t>
            </a:r>
            <a:r>
              <a:rPr dirty="0" sz="1000" spc="-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Voie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Sacrée</a:t>
            </a:r>
            <a:r>
              <a:rPr dirty="0" sz="1000" spc="-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Éleusienne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ses</a:t>
            </a:r>
            <a:r>
              <a:rPr dirty="0" sz="1000" spc="1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monuments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et</a:t>
            </a:r>
            <a:r>
              <a:rPr dirty="0" sz="1000" spc="-1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ses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souvenirs</a:t>
            </a:r>
            <a:r>
              <a:rPr dirty="0" sz="1000">
                <a:latin typeface="Times New Roman"/>
                <a:cs typeface="Times New Roman"/>
              </a:rPr>
              <a:t>: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Librairie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de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1000">
                <a:latin typeface="Times New Roman"/>
                <a:cs typeface="Times New Roman"/>
              </a:rPr>
              <a:t>L.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Hachette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et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Cie.</a:t>
            </a:r>
            <a:endParaRPr sz="1000">
              <a:latin typeface="Times New Roman"/>
              <a:cs typeface="Times New Roman"/>
            </a:endParaRPr>
          </a:p>
          <a:p>
            <a:pPr marL="12700" marR="1774825">
              <a:lnSpc>
                <a:spcPct val="144000"/>
              </a:lnSpc>
            </a:pPr>
            <a:r>
              <a:rPr dirty="0" sz="1000">
                <a:latin typeface="Times New Roman"/>
                <a:cs typeface="Times New Roman"/>
              </a:rPr>
              <a:t>MYLONAS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G.E.,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1961,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Eleusis</a:t>
            </a:r>
            <a:r>
              <a:rPr dirty="0" sz="1000" spc="-3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and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the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Eleusinian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Mysteries</a:t>
            </a:r>
            <a:r>
              <a:rPr dirty="0" sz="1000">
                <a:latin typeface="Times New Roman"/>
                <a:cs typeface="Times New Roman"/>
              </a:rPr>
              <a:t>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Princeton,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New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Jersey </a:t>
            </a:r>
            <a:r>
              <a:rPr dirty="0" sz="1000">
                <a:latin typeface="Times New Roman"/>
                <a:cs typeface="Times New Roman"/>
              </a:rPr>
              <a:t>MILLER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H.,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1941,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Il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Colosso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di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Marussi,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Milano,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Adelphi,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2000.</a:t>
            </a:r>
            <a:endParaRPr sz="1000">
              <a:latin typeface="Times New Roman"/>
              <a:cs typeface="Times New Roman"/>
            </a:endParaRPr>
          </a:p>
          <a:p>
            <a:pPr marL="12700" marR="5715">
              <a:lnSpc>
                <a:spcPts val="1730"/>
              </a:lnSpc>
              <a:spcBef>
                <a:spcPts val="130"/>
              </a:spcBef>
            </a:pPr>
            <a:r>
              <a:rPr dirty="0" sz="1000">
                <a:latin typeface="Times New Roman"/>
                <a:cs typeface="Times New Roman"/>
              </a:rPr>
              <a:t>NARANJO</a:t>
            </a:r>
            <a:r>
              <a:rPr dirty="0" sz="1000" spc="9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C.,</a:t>
            </a:r>
            <a:r>
              <a:rPr dirty="0" sz="1000" spc="10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tr.</a:t>
            </a:r>
            <a:r>
              <a:rPr dirty="0" sz="1000" spc="10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it.</a:t>
            </a:r>
            <a:r>
              <a:rPr dirty="0" sz="1000" spc="9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2017,</a:t>
            </a:r>
            <a:r>
              <a:rPr dirty="0" sz="1000" spc="10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  <a:hlinkClick r:id="rId4"/>
              </a:rPr>
              <a:t>Viaggio</a:t>
            </a:r>
            <a:r>
              <a:rPr dirty="0" sz="1000" spc="100" i="1">
                <a:latin typeface="Times New Roman"/>
                <a:cs typeface="Times New Roman"/>
                <a:hlinkClick r:id="rId4"/>
              </a:rPr>
              <a:t> </a:t>
            </a:r>
            <a:r>
              <a:rPr dirty="0" sz="1000" i="1">
                <a:latin typeface="Times New Roman"/>
                <a:cs typeface="Times New Roman"/>
                <a:hlinkClick r:id="rId4"/>
              </a:rPr>
              <a:t>di</a:t>
            </a:r>
            <a:r>
              <a:rPr dirty="0" sz="1000" spc="80" i="1">
                <a:latin typeface="Times New Roman"/>
                <a:cs typeface="Times New Roman"/>
                <a:hlinkClick r:id="rId4"/>
              </a:rPr>
              <a:t> </a:t>
            </a:r>
            <a:r>
              <a:rPr dirty="0" sz="1000" i="1">
                <a:latin typeface="Times New Roman"/>
                <a:cs typeface="Times New Roman"/>
                <a:hlinkClick r:id="rId4"/>
              </a:rPr>
              <a:t>guarigione.</a:t>
            </a:r>
            <a:r>
              <a:rPr dirty="0" sz="1000" spc="95" i="1">
                <a:latin typeface="Times New Roman"/>
                <a:cs typeface="Times New Roman"/>
                <a:hlinkClick r:id="rId4"/>
              </a:rPr>
              <a:t> </a:t>
            </a:r>
            <a:r>
              <a:rPr dirty="0" sz="1000" i="1">
                <a:latin typeface="Times New Roman"/>
                <a:cs typeface="Times New Roman"/>
                <a:hlinkClick r:id="rId4"/>
              </a:rPr>
              <a:t>Il</a:t>
            </a:r>
            <a:r>
              <a:rPr dirty="0" sz="1000" spc="80" i="1">
                <a:latin typeface="Times New Roman"/>
                <a:cs typeface="Times New Roman"/>
                <a:hlinkClick r:id="rId4"/>
              </a:rPr>
              <a:t> </a:t>
            </a:r>
            <a:r>
              <a:rPr dirty="0" sz="1000" i="1">
                <a:latin typeface="Times New Roman"/>
                <a:cs typeface="Times New Roman"/>
                <a:hlinkClick r:id="rId4"/>
              </a:rPr>
              <a:t>potenziale</a:t>
            </a:r>
            <a:r>
              <a:rPr dirty="0" sz="1000" spc="125" i="1">
                <a:latin typeface="Times New Roman"/>
                <a:cs typeface="Times New Roman"/>
                <a:hlinkClick r:id="rId4"/>
              </a:rPr>
              <a:t> </a:t>
            </a:r>
            <a:r>
              <a:rPr dirty="0" sz="1000" i="1">
                <a:latin typeface="Times New Roman"/>
                <a:cs typeface="Times New Roman"/>
                <a:hlinkClick r:id="rId4"/>
              </a:rPr>
              <a:t>curativo</a:t>
            </a:r>
            <a:r>
              <a:rPr dirty="0" sz="1000" spc="100" i="1">
                <a:latin typeface="Times New Roman"/>
                <a:cs typeface="Times New Roman"/>
                <a:hlinkClick r:id="rId4"/>
              </a:rPr>
              <a:t> </a:t>
            </a:r>
            <a:r>
              <a:rPr dirty="0" sz="1000" i="1">
                <a:latin typeface="Times New Roman"/>
                <a:cs typeface="Times New Roman"/>
                <a:hlinkClick r:id="rId4"/>
              </a:rPr>
              <a:t>della</a:t>
            </a:r>
            <a:r>
              <a:rPr dirty="0" sz="1000" spc="100" i="1">
                <a:latin typeface="Times New Roman"/>
                <a:cs typeface="Times New Roman"/>
                <a:hlinkClick r:id="rId4"/>
              </a:rPr>
              <a:t> </a:t>
            </a:r>
            <a:r>
              <a:rPr dirty="0" sz="1000" i="1">
                <a:latin typeface="Times New Roman"/>
                <a:cs typeface="Times New Roman"/>
                <a:hlinkClick r:id="rId4"/>
              </a:rPr>
              <a:t>terapia</a:t>
            </a:r>
            <a:r>
              <a:rPr dirty="0" sz="1000" spc="85" i="1">
                <a:latin typeface="Times New Roman"/>
                <a:cs typeface="Times New Roman"/>
                <a:hlinkClick r:id="rId4"/>
              </a:rPr>
              <a:t> </a:t>
            </a:r>
            <a:r>
              <a:rPr dirty="0" sz="1000" i="1">
                <a:latin typeface="Times New Roman"/>
                <a:cs typeface="Times New Roman"/>
                <a:hlinkClick r:id="rId4"/>
              </a:rPr>
              <a:t>psichedelica,</a:t>
            </a:r>
            <a:r>
              <a:rPr dirty="0" sz="1000" spc="114" i="1">
                <a:latin typeface="Times New Roman"/>
                <a:cs typeface="Times New Roman"/>
                <a:hlinkClick r:id="rId4"/>
              </a:rPr>
              <a:t> </a:t>
            </a:r>
            <a:r>
              <a:rPr dirty="0" sz="1000">
                <a:latin typeface="Times New Roman"/>
                <a:cs typeface="Times New Roman"/>
                <a:hlinkClick r:id="rId4"/>
              </a:rPr>
              <a:t>Edizioni</a:t>
            </a:r>
            <a:r>
              <a:rPr dirty="0" sz="1000" spc="95">
                <a:latin typeface="Times New Roman"/>
                <a:cs typeface="Times New Roman"/>
                <a:hlinkClick r:id="rId4"/>
              </a:rPr>
              <a:t> </a:t>
            </a:r>
            <a:r>
              <a:rPr dirty="0" sz="1000" spc="-10">
                <a:latin typeface="Times New Roman"/>
                <a:cs typeface="Times New Roman"/>
                <a:hlinkClick r:id="rId4"/>
              </a:rPr>
              <a:t>Spazio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  <a:hlinkClick r:id="rId4"/>
              </a:rPr>
              <a:t>Interiore.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000">
                <a:latin typeface="Times New Roman"/>
                <a:cs typeface="Times New Roman"/>
              </a:rPr>
              <a:t>OTTO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W.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F.,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1940,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Il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senso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dei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Misteri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Eleusini,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Eranos</a:t>
            </a:r>
            <a:r>
              <a:rPr dirty="0" sz="1000" spc="1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Jahrb.</a:t>
            </a:r>
            <a:r>
              <a:rPr dirty="0" sz="1000">
                <a:latin typeface="Times New Roman"/>
                <a:cs typeface="Times New Roman"/>
              </a:rPr>
              <a:t>,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ristampato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in: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AA.VV.,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1995,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</a:t>
            </a:r>
            <a:r>
              <a:rPr dirty="0" sz="1000" spc="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culti</a:t>
            </a:r>
            <a:r>
              <a:rPr dirty="0" sz="1000" spc="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misterici</a:t>
            </a:r>
            <a:r>
              <a:rPr dirty="0" sz="1000">
                <a:latin typeface="Times New Roman"/>
                <a:cs typeface="Times New Roman"/>
              </a:rPr>
              <a:t>,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Como,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1000">
                <a:latin typeface="Times New Roman"/>
                <a:cs typeface="Times New Roman"/>
              </a:rPr>
              <a:t>Red,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pp.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9-</a:t>
            </a:r>
            <a:r>
              <a:rPr dirty="0" sz="1000" spc="-25">
                <a:latin typeface="Times New Roman"/>
                <a:cs typeface="Times New Roman"/>
              </a:rPr>
              <a:t>33.</a:t>
            </a:r>
            <a:endParaRPr sz="1000">
              <a:latin typeface="Times New Roman"/>
              <a:cs typeface="Times New Roman"/>
            </a:endParaRPr>
          </a:p>
          <a:p>
            <a:pPr algn="just" marL="12700" marR="5715">
              <a:lnSpc>
                <a:spcPts val="1730"/>
              </a:lnSpc>
              <a:spcBef>
                <a:spcPts val="130"/>
              </a:spcBef>
            </a:pPr>
            <a:r>
              <a:rPr dirty="0" sz="1000">
                <a:latin typeface="Times New Roman"/>
                <a:cs typeface="Times New Roman"/>
              </a:rPr>
              <a:t>SAMORINI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G.,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2008,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  <a:hlinkClick r:id="rId5"/>
              </a:rPr>
              <a:t>L’uso</a:t>
            </a:r>
            <a:r>
              <a:rPr dirty="0" sz="1000" spc="10">
                <a:latin typeface="Times New Roman"/>
                <a:cs typeface="Times New Roman"/>
                <a:hlinkClick r:id="rId5"/>
              </a:rPr>
              <a:t> </a:t>
            </a:r>
            <a:r>
              <a:rPr dirty="0" sz="1000">
                <a:latin typeface="Times New Roman"/>
                <a:cs typeface="Times New Roman"/>
                <a:hlinkClick r:id="rId5"/>
              </a:rPr>
              <a:t>di</a:t>
            </a:r>
            <a:r>
              <a:rPr dirty="0" sz="1000" spc="10">
                <a:latin typeface="Times New Roman"/>
                <a:cs typeface="Times New Roman"/>
                <a:hlinkClick r:id="rId5"/>
              </a:rPr>
              <a:t> </a:t>
            </a:r>
            <a:r>
              <a:rPr dirty="0" sz="1000">
                <a:latin typeface="Times New Roman"/>
                <a:cs typeface="Times New Roman"/>
                <a:hlinkClick r:id="rId5"/>
              </a:rPr>
              <a:t>sostanze</a:t>
            </a:r>
            <a:r>
              <a:rPr dirty="0" sz="1000" spc="20">
                <a:latin typeface="Times New Roman"/>
                <a:cs typeface="Times New Roman"/>
                <a:hlinkClick r:id="rId5"/>
              </a:rPr>
              <a:t> </a:t>
            </a:r>
            <a:r>
              <a:rPr dirty="0" sz="1000">
                <a:latin typeface="Times New Roman"/>
                <a:cs typeface="Times New Roman"/>
                <a:hlinkClick r:id="rId5"/>
              </a:rPr>
              <a:t>psicoattive</a:t>
            </a:r>
            <a:r>
              <a:rPr dirty="0" sz="1000" spc="15">
                <a:latin typeface="Times New Roman"/>
                <a:cs typeface="Times New Roman"/>
                <a:hlinkClick r:id="rId5"/>
              </a:rPr>
              <a:t> </a:t>
            </a:r>
            <a:r>
              <a:rPr dirty="0" sz="1000">
                <a:latin typeface="Times New Roman"/>
                <a:cs typeface="Times New Roman"/>
                <a:hlinkClick r:id="rId5"/>
              </a:rPr>
              <a:t>nei</a:t>
            </a:r>
            <a:r>
              <a:rPr dirty="0" sz="1000" spc="15">
                <a:latin typeface="Times New Roman"/>
                <a:cs typeface="Times New Roman"/>
                <a:hlinkClick r:id="rId5"/>
              </a:rPr>
              <a:t> </a:t>
            </a:r>
            <a:r>
              <a:rPr dirty="0" sz="1000">
                <a:latin typeface="Times New Roman"/>
                <a:cs typeface="Times New Roman"/>
                <a:hlinkClick r:id="rId5"/>
              </a:rPr>
              <a:t>Misteri</a:t>
            </a:r>
            <a:r>
              <a:rPr dirty="0" sz="1000" spc="15">
                <a:latin typeface="Times New Roman"/>
                <a:cs typeface="Times New Roman"/>
                <a:hlinkClick r:id="rId5"/>
              </a:rPr>
              <a:t> </a:t>
            </a:r>
            <a:r>
              <a:rPr dirty="0" sz="1000">
                <a:latin typeface="Times New Roman"/>
                <a:cs typeface="Times New Roman"/>
                <a:hlinkClick r:id="rId5"/>
              </a:rPr>
              <a:t>Eleusini,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in: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F.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D’Andria</a:t>
            </a:r>
            <a:r>
              <a:rPr dirty="0" sz="1000" spc="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et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al.</a:t>
            </a:r>
            <a:r>
              <a:rPr dirty="0" sz="1000" spc="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(Eds.),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Uomini,</a:t>
            </a:r>
            <a:r>
              <a:rPr dirty="0" sz="1000" spc="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piante</a:t>
            </a:r>
            <a:r>
              <a:rPr dirty="0" sz="1000" spc="15" i="1">
                <a:latin typeface="Times New Roman"/>
                <a:cs typeface="Times New Roman"/>
              </a:rPr>
              <a:t> </a:t>
            </a:r>
            <a:r>
              <a:rPr dirty="0" sz="1000" spc="-50" i="1">
                <a:latin typeface="Times New Roman"/>
                <a:cs typeface="Times New Roman"/>
              </a:rPr>
              <a:t>e</a:t>
            </a:r>
            <a:r>
              <a:rPr dirty="0" sz="1000" i="1">
                <a:latin typeface="Times New Roman"/>
                <a:cs typeface="Times New Roman"/>
              </a:rPr>
              <a:t> animali</a:t>
            </a:r>
            <a:r>
              <a:rPr dirty="0" sz="1000" spc="7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nella</a:t>
            </a:r>
            <a:r>
              <a:rPr dirty="0" sz="1000" spc="7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dimensione</a:t>
            </a:r>
            <a:r>
              <a:rPr dirty="0" sz="1000" spc="7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del</a:t>
            </a:r>
            <a:r>
              <a:rPr dirty="0" sz="1000" spc="5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sacro</a:t>
            </a:r>
            <a:r>
              <a:rPr dirty="0" sz="1000">
                <a:latin typeface="Times New Roman"/>
                <a:cs typeface="Times New Roman"/>
              </a:rPr>
              <a:t>,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Seminario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di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Studi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di</a:t>
            </a:r>
            <a:r>
              <a:rPr dirty="0" sz="1000" spc="6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Bioarcheologia,</a:t>
            </a:r>
            <a:r>
              <a:rPr dirty="0" sz="1000" spc="7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28-29</a:t>
            </a:r>
            <a:r>
              <a:rPr dirty="0" sz="1000" spc="6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giugno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2002,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CNR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e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Università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del </a:t>
            </a:r>
            <a:r>
              <a:rPr dirty="0" sz="1000">
                <a:latin typeface="Times New Roman"/>
                <a:cs typeface="Times New Roman"/>
              </a:rPr>
              <a:t>Salento,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Edipuglia,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Bari,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pp.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217-</a:t>
            </a:r>
            <a:r>
              <a:rPr dirty="0" sz="1000" spc="-20">
                <a:latin typeface="Times New Roman"/>
                <a:cs typeface="Times New Roman"/>
              </a:rPr>
              <a:t>233.</a:t>
            </a:r>
            <a:endParaRPr sz="1000">
              <a:latin typeface="Times New Roman"/>
              <a:cs typeface="Times New Roman"/>
            </a:endParaRPr>
          </a:p>
          <a:p>
            <a:pPr algn="just" marL="12700" marR="6350">
              <a:lnSpc>
                <a:spcPts val="1720"/>
              </a:lnSpc>
              <a:spcBef>
                <a:spcPts val="5"/>
              </a:spcBef>
            </a:pPr>
            <a:r>
              <a:rPr dirty="0" sz="1000">
                <a:latin typeface="Times New Roman"/>
                <a:cs typeface="Times New Roman"/>
              </a:rPr>
              <a:t>TONELLI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A.,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(a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cura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di.),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2015,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Eleusis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Orfismo.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Misteri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la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tradizione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iniziatica</a:t>
            </a:r>
            <a:r>
              <a:rPr dirty="0" sz="1000" spc="-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greca</a:t>
            </a:r>
            <a:r>
              <a:rPr dirty="0" sz="1000">
                <a:latin typeface="Times New Roman"/>
                <a:cs typeface="Times New Roman"/>
              </a:rPr>
              <a:t>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Feltrinelli,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Roma. </a:t>
            </a:r>
            <a:r>
              <a:rPr dirty="0" sz="1000">
                <a:latin typeface="Times New Roman"/>
                <a:cs typeface="Times New Roman"/>
              </a:rPr>
              <a:t>WASSON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R.G.,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HOFMANN</a:t>
            </a:r>
            <a:r>
              <a:rPr dirty="0" sz="1000" spc="8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A.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&amp;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RUCK</a:t>
            </a:r>
            <a:r>
              <a:rPr dirty="0" sz="1000" spc="8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C.A.P.,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1978,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The</a:t>
            </a:r>
            <a:r>
              <a:rPr dirty="0" sz="1000" spc="7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Road</a:t>
            </a:r>
            <a:r>
              <a:rPr dirty="0" sz="1000" spc="7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to</a:t>
            </a:r>
            <a:r>
              <a:rPr dirty="0" sz="1000" spc="8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Eleusis</a:t>
            </a:r>
            <a:r>
              <a:rPr dirty="0" sz="1000">
                <a:latin typeface="Times New Roman"/>
                <a:cs typeface="Times New Roman"/>
              </a:rPr>
              <a:t>.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Unveiling</a:t>
            </a:r>
            <a:r>
              <a:rPr dirty="0" sz="1000" spc="7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the</a:t>
            </a:r>
            <a:r>
              <a:rPr dirty="0" sz="1000" spc="7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Secret</a:t>
            </a:r>
            <a:r>
              <a:rPr dirty="0" sz="1000" spc="7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of</a:t>
            </a:r>
            <a:r>
              <a:rPr dirty="0" sz="1000" spc="7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the</a:t>
            </a:r>
            <a:r>
              <a:rPr dirty="0" sz="1000" spc="75" i="1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Mysteries</a:t>
            </a:r>
            <a:r>
              <a:rPr dirty="0" sz="1000" spc="-10">
                <a:latin typeface="Times New Roman"/>
                <a:cs typeface="Times New Roman"/>
              </a:rPr>
              <a:t>,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000">
                <a:latin typeface="Times New Roman"/>
                <a:cs typeface="Times New Roman"/>
              </a:rPr>
              <a:t>Harcourt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Brace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Jovanovich,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New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York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&amp;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London.</a:t>
            </a:r>
            <a:endParaRPr sz="1000">
              <a:latin typeface="Times New Roman"/>
              <a:cs typeface="Times New Roman"/>
            </a:endParaRPr>
          </a:p>
          <a:p>
            <a:pPr marL="12700" marR="5080">
              <a:lnSpc>
                <a:spcPct val="143000"/>
              </a:lnSpc>
              <a:spcBef>
                <a:spcPts val="15"/>
              </a:spcBef>
            </a:pPr>
            <a:r>
              <a:rPr dirty="0" sz="1000" spc="-10">
                <a:latin typeface="Times New Roman"/>
                <a:cs typeface="Times New Roman"/>
              </a:rPr>
              <a:t>ZERBETTO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R.,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2011,</a:t>
            </a:r>
            <a:r>
              <a:rPr dirty="0" sz="1000" spc="-50">
                <a:latin typeface="Times New Roman"/>
                <a:cs typeface="Times New Roman"/>
              </a:rPr>
              <a:t> </a:t>
            </a:r>
            <a:r>
              <a:rPr dirty="0" sz="1000" spc="-10" i="1">
                <a:latin typeface="Times New Roman"/>
                <a:cs typeface="Times New Roman"/>
              </a:rPr>
              <a:t>Psicoterapia</a:t>
            </a:r>
            <a:r>
              <a:rPr dirty="0" sz="1000" spc="-3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</a:t>
            </a:r>
            <a:r>
              <a:rPr dirty="0" sz="1000" spc="-5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percorso</a:t>
            </a:r>
            <a:r>
              <a:rPr dirty="0" sz="1000" spc="-3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iniziatico,</a:t>
            </a:r>
            <a:r>
              <a:rPr dirty="0" sz="1000" spc="-3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da</a:t>
            </a:r>
            <a:r>
              <a:rPr dirty="0" sz="1000" spc="-4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Il</a:t>
            </a:r>
            <a:r>
              <a:rPr dirty="0" sz="1000" spc="-3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nostro</a:t>
            </a:r>
            <a:r>
              <a:rPr dirty="0" sz="1000" spc="-3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mare</a:t>
            </a:r>
            <a:r>
              <a:rPr dirty="0" sz="1000" spc="-4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affettivo.</a:t>
            </a:r>
            <a:r>
              <a:rPr dirty="0" sz="1000" spc="-3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la</a:t>
            </a:r>
            <a:r>
              <a:rPr dirty="0" sz="1000" spc="-4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psicoterapia</a:t>
            </a:r>
            <a:r>
              <a:rPr dirty="0" sz="1000" spc="-3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come</a:t>
            </a:r>
            <a:r>
              <a:rPr dirty="0" sz="1000" spc="-5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viaggio</a:t>
            </a:r>
            <a:r>
              <a:rPr dirty="0" sz="1000" spc="5" i="1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a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cura </a:t>
            </a:r>
            <a:r>
              <a:rPr dirty="0" sz="1000">
                <a:latin typeface="Times New Roman"/>
                <a:cs typeface="Times New Roman"/>
              </a:rPr>
              <a:t>di</a:t>
            </a:r>
            <a:r>
              <a:rPr dirty="0" sz="1000" spc="-3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Patrizia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Moselli,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FrancoAngeli.</a:t>
            </a:r>
            <a:endParaRPr sz="1000">
              <a:latin typeface="Times New Roman"/>
              <a:cs typeface="Times New Roman"/>
            </a:endParaRPr>
          </a:p>
          <a:p>
            <a:pPr marL="12700" marR="353695">
              <a:lnSpc>
                <a:spcPct val="144000"/>
              </a:lnSpc>
            </a:pPr>
            <a:r>
              <a:rPr dirty="0" sz="1000">
                <a:latin typeface="Times New Roman"/>
                <a:cs typeface="Times New Roman"/>
              </a:rPr>
              <a:t>ZERBETTO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R.,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2016,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Dove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nascono</a:t>
            </a:r>
            <a:r>
              <a:rPr dirty="0" sz="1000" spc="-1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gli</a:t>
            </a:r>
            <a:r>
              <a:rPr dirty="0" sz="1000" spc="-3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dèi:</a:t>
            </a:r>
            <a:r>
              <a:rPr dirty="0" sz="1000" spc="-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viaggi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in</a:t>
            </a:r>
            <a:r>
              <a:rPr dirty="0" sz="1000" spc="-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Grecia</a:t>
            </a:r>
            <a:r>
              <a:rPr dirty="0" sz="1000" spc="-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e</a:t>
            </a:r>
            <a:r>
              <a:rPr dirty="0" sz="1000" spc="-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oltre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sulle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orme</a:t>
            </a:r>
            <a:r>
              <a:rPr dirty="0" sz="1000" spc="-1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di</a:t>
            </a:r>
            <a:r>
              <a:rPr dirty="0" sz="1000" spc="-25" i="1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Pausania</a:t>
            </a:r>
            <a:r>
              <a:rPr dirty="0" sz="1000" spc="20" i="1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su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  <a:hlinkClick r:id="rId2"/>
              </a:rPr>
              <a:t>www.periegesi.it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ZERBETTO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R.,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2017,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Introduzione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a</a:t>
            </a:r>
            <a:r>
              <a:rPr dirty="0" sz="1000" spc="-15">
                <a:latin typeface="Times New Roman"/>
                <a:cs typeface="Times New Roman"/>
              </a:rPr>
              <a:t> </a:t>
            </a:r>
            <a:r>
              <a:rPr dirty="0" sz="1000" i="1">
                <a:latin typeface="Times New Roman"/>
                <a:cs typeface="Times New Roman"/>
              </a:rPr>
              <a:t>Mysteria</a:t>
            </a:r>
            <a:r>
              <a:rPr dirty="0" sz="1000" spc="-20" i="1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di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Primo</a:t>
            </a:r>
            <a:r>
              <a:rPr dirty="0" sz="1000" spc="-2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Lorenzi,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Alpes,</a:t>
            </a:r>
            <a:r>
              <a:rPr dirty="0" sz="1000" spc="-25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Roma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dirty="0" sz="1000">
                <a:latin typeface="Times New Roman"/>
                <a:cs typeface="Times New Roman"/>
              </a:rPr>
              <a:t>ZERBETTO</a:t>
            </a:r>
            <a:r>
              <a:rPr dirty="0" sz="1000" spc="-4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R.,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componimenti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archetipici</a:t>
            </a:r>
            <a:r>
              <a:rPr dirty="0" sz="1000" spc="-3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in: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dirty="0" sz="1000" spc="-10">
                <a:latin typeface="Times New Roman"/>
                <a:cs typeface="Times New Roman"/>
                <a:hlinkClick r:id="rId6"/>
              </a:rPr>
              <a:t>https://periegesi.it/wp-content/uploads/2019/08/Comparchetipici-30.7.19.pdf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875791"/>
            <a:ext cx="9137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Times New Roman"/>
                <a:cs typeface="Times New Roman"/>
              </a:rPr>
              <a:t>APPENDICE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706627" y="1226565"/>
            <a:ext cx="8547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La Via </a:t>
            </a:r>
            <a:r>
              <a:rPr dirty="0" sz="1200" spc="-10" b="1">
                <a:latin typeface="Times New Roman"/>
                <a:cs typeface="Times New Roman"/>
              </a:rPr>
              <a:t>sacra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06627" y="1577085"/>
            <a:ext cx="1010285" cy="9093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via </a:t>
            </a:r>
            <a:r>
              <a:rPr dirty="0" sz="1200" spc="-10">
                <a:latin typeface="Times New Roman"/>
                <a:cs typeface="Times New Roman"/>
              </a:rPr>
              <a:t>sacra</a:t>
            </a:r>
            <a:endParaRPr sz="1200">
              <a:latin typeface="Times New Roman"/>
              <a:cs typeface="Times New Roman"/>
            </a:endParaRPr>
          </a:p>
          <a:p>
            <a:pPr marL="12700" marR="33655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…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 </a:t>
            </a:r>
            <a:r>
              <a:rPr dirty="0" sz="1200" spc="-10">
                <a:latin typeface="Times New Roman"/>
                <a:cs typeface="Times New Roman"/>
              </a:rPr>
              <a:t>molte! </a:t>
            </a:r>
            <a:r>
              <a:rPr dirty="0" sz="1200">
                <a:latin typeface="Times New Roman"/>
                <a:cs typeface="Times New Roman"/>
              </a:rPr>
              <a:t>tutte, </a:t>
            </a:r>
            <a:r>
              <a:rPr dirty="0" sz="1200" spc="-10">
                <a:latin typeface="Times New Roman"/>
                <a:cs typeface="Times New Roman"/>
              </a:rPr>
              <a:t>forse,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 </a:t>
            </a:r>
            <a:r>
              <a:rPr dirty="0" sz="1200" spc="-10">
                <a:latin typeface="Times New Roman"/>
                <a:cs typeface="Times New Roman"/>
              </a:rPr>
              <a:t>viandante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renderla</a:t>
            </a:r>
            <a:r>
              <a:rPr dirty="0" sz="1200" spc="-10">
                <a:latin typeface="Times New Roman"/>
                <a:cs typeface="Times New Roman"/>
              </a:rPr>
              <a:t> tale.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6627" y="2628645"/>
            <a:ext cx="1468120" cy="12604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858519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E </a:t>
            </a:r>
            <a:r>
              <a:rPr dirty="0" sz="1200" spc="-10">
                <a:latin typeface="Times New Roman"/>
                <a:cs typeface="Times New Roman"/>
              </a:rPr>
              <a:t>tuttavia alcune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sono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più </a:t>
            </a:r>
            <a:r>
              <a:rPr dirty="0" sz="1200" spc="-20">
                <a:latin typeface="Times New Roman"/>
                <a:cs typeface="Times New Roman"/>
              </a:rPr>
              <a:t>sacre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 comune </a:t>
            </a:r>
            <a:r>
              <a:rPr dirty="0" sz="1200" spc="-10">
                <a:latin typeface="Times New Roman"/>
                <a:cs typeface="Times New Roman"/>
              </a:rPr>
              <a:t>cammino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millenni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-10">
                <a:latin typeface="Times New Roman"/>
                <a:cs typeface="Times New Roman"/>
              </a:rPr>
              <a:t> intreccia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più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vasti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con-</a:t>
            </a:r>
            <a:r>
              <a:rPr dirty="0" sz="1200" spc="-20">
                <a:latin typeface="Times New Roman"/>
                <a:cs typeface="Times New Roman"/>
              </a:rPr>
              <a:t>sensi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06627" y="4031106"/>
            <a:ext cx="1466850" cy="9093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mia</a:t>
            </a:r>
            <a:endParaRPr sz="1200">
              <a:latin typeface="Times New Roman"/>
              <a:cs typeface="Times New Roman"/>
            </a:endParaRPr>
          </a:p>
          <a:p>
            <a:pPr marL="12700" marR="39370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 so come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-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quella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10">
                <a:latin typeface="Times New Roman"/>
                <a:cs typeface="Times New Roman"/>
              </a:rPr>
              <a:t>Eleusi </a:t>
            </a:r>
            <a:r>
              <a:rPr dirty="0" sz="1200">
                <a:latin typeface="Times New Roman"/>
                <a:cs typeface="Times New Roman"/>
              </a:rPr>
              <a:t>in questo </a:t>
            </a:r>
            <a:r>
              <a:rPr dirty="0" sz="1200" spc="-10">
                <a:latin typeface="Times New Roman"/>
                <a:cs typeface="Times New Roman"/>
              </a:rPr>
              <a:t>ciclo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vivere,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almeno.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06627" y="5082666"/>
            <a:ext cx="1532255" cy="1260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Parte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Atene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dal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tempio dei </a:t>
            </a:r>
            <a:r>
              <a:rPr dirty="0" sz="1200" spc="-10">
                <a:latin typeface="Times New Roman"/>
                <a:cs typeface="Times New Roman"/>
              </a:rPr>
              <a:t>Dodici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…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pozza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poco ha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piovuto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-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ancora </a:t>
            </a:r>
            <a:r>
              <a:rPr dirty="0" sz="1200" spc="-10">
                <a:latin typeface="Times New Roman"/>
                <a:cs typeface="Times New Roman"/>
              </a:rPr>
              <a:t>riflette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luce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 </a:t>
            </a:r>
            <a:r>
              <a:rPr dirty="0" sz="1200" spc="-10">
                <a:latin typeface="Times New Roman"/>
                <a:cs typeface="Times New Roman"/>
              </a:rPr>
              <a:t>cielo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cielo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10">
                <a:latin typeface="Times New Roman"/>
                <a:cs typeface="Times New Roman"/>
              </a:rPr>
              <a:t>Grecia.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06627" y="6485000"/>
            <a:ext cx="1349375" cy="1961514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41529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Difficile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dire </a:t>
            </a:r>
            <a:r>
              <a:rPr dirty="0" sz="1200">
                <a:latin typeface="Times New Roman"/>
                <a:cs typeface="Times New Roman"/>
              </a:rPr>
              <a:t>cosa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ogni </a:t>
            </a:r>
            <a:r>
              <a:rPr dirty="0" sz="1200" spc="-20">
                <a:latin typeface="Times New Roman"/>
                <a:cs typeface="Times New Roman"/>
              </a:rPr>
              <a:t>anno </a:t>
            </a:r>
            <a:r>
              <a:rPr dirty="0" sz="1200">
                <a:latin typeface="Times New Roman"/>
                <a:cs typeface="Times New Roman"/>
              </a:rPr>
              <a:t>mi </a:t>
            </a:r>
            <a:r>
              <a:rPr dirty="0" sz="1200" spc="-10">
                <a:latin typeface="Times New Roman"/>
                <a:cs typeface="Times New Roman"/>
              </a:rPr>
              <a:t>chiama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percorrere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il lungo </a:t>
            </a:r>
            <a:r>
              <a:rPr dirty="0" sz="1200" spc="-10">
                <a:latin typeface="Times New Roman"/>
                <a:cs typeface="Times New Roman"/>
              </a:rPr>
              <a:t>cammino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più non </a:t>
            </a:r>
            <a:r>
              <a:rPr dirty="0" sz="1200" spc="-10">
                <a:latin typeface="Times New Roman"/>
                <a:cs typeface="Times New Roman"/>
              </a:rPr>
              <a:t>costeggia </a:t>
            </a:r>
            <a:r>
              <a:rPr dirty="0" sz="1200">
                <a:latin typeface="Times New Roman"/>
                <a:cs typeface="Times New Roman"/>
              </a:rPr>
              <a:t>il limpido </a:t>
            </a:r>
            <a:r>
              <a:rPr dirty="0" sz="1200" spc="-20">
                <a:latin typeface="Times New Roman"/>
                <a:cs typeface="Times New Roman"/>
              </a:rPr>
              <a:t>mare</a:t>
            </a:r>
            <a:endParaRPr sz="1200">
              <a:latin typeface="Times New Roman"/>
              <a:cs typeface="Times New Roman"/>
            </a:endParaRPr>
          </a:p>
          <a:p>
            <a:pPr marL="12700" marR="12446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piana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benedetta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prima,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 </a:t>
            </a:r>
            <a:r>
              <a:rPr dirty="0" sz="1200" spc="-10">
                <a:latin typeface="Times New Roman"/>
                <a:cs typeface="Times New Roman"/>
              </a:rPr>
              <a:t>dice, </a:t>
            </a:r>
            <a:r>
              <a:rPr dirty="0" sz="1200">
                <a:latin typeface="Times New Roman"/>
                <a:cs typeface="Times New Roman"/>
              </a:rPr>
              <a:t>fece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mortali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dono delle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messi.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06627" y="8588502"/>
            <a:ext cx="1454785" cy="1259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Più non </a:t>
            </a:r>
            <a:r>
              <a:rPr dirty="0" sz="1200" spc="-10">
                <a:latin typeface="Times New Roman"/>
                <a:cs typeface="Times New Roman"/>
              </a:rPr>
              <a:t>esiste</a:t>
            </a:r>
            <a:endParaRPr sz="1200">
              <a:latin typeface="Times New Roman"/>
              <a:cs typeface="Times New Roman"/>
            </a:endParaRPr>
          </a:p>
          <a:p>
            <a:pPr marL="12700" marR="384175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devoto </a:t>
            </a:r>
            <a:r>
              <a:rPr dirty="0" sz="1200" spc="-10">
                <a:latin typeface="Times New Roman"/>
                <a:cs typeface="Times New Roman"/>
              </a:rPr>
              <a:t>silenzio </a:t>
            </a:r>
            <a:r>
              <a:rPr dirty="0" sz="1200">
                <a:latin typeface="Times New Roman"/>
                <a:cs typeface="Times New Roman"/>
              </a:rPr>
              <a:t>rotto 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canti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risa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ora</a:t>
            </a:r>
            <a:r>
              <a:rPr dirty="0" sz="1200" spc="-10">
                <a:latin typeface="Times New Roman"/>
                <a:cs typeface="Times New Roman"/>
              </a:rPr>
              <a:t> schiacciato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dal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fragore</a:t>
            </a:r>
            <a:r>
              <a:rPr dirty="0" sz="1200" spc="-10">
                <a:latin typeface="Times New Roman"/>
                <a:cs typeface="Times New Roman"/>
              </a:rPr>
              <a:t> incessante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macchine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senza</a:t>
            </a:r>
            <a:r>
              <a:rPr dirty="0" sz="1200" spc="-10">
                <a:latin typeface="Times New Roman"/>
                <a:cs typeface="Times New Roman"/>
              </a:rPr>
              <a:t> fine.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971926" y="1401826"/>
            <a:ext cx="1539875" cy="10845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-10">
                <a:latin typeface="Times New Roman"/>
                <a:cs typeface="Times New Roman"/>
              </a:rPr>
              <a:t> troverai</a:t>
            </a:r>
            <a:endParaRPr sz="1200">
              <a:latin typeface="Times New Roman"/>
              <a:cs typeface="Times New Roman"/>
            </a:endParaRPr>
          </a:p>
          <a:p>
            <a:pPr marL="12700" marR="29464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il tempio di </a:t>
            </a:r>
            <a:r>
              <a:rPr dirty="0" sz="1200" spc="-10">
                <a:latin typeface="Times New Roman"/>
                <a:cs typeface="Times New Roman"/>
              </a:rPr>
              <a:t>Dioniso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sacello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25">
                <a:latin typeface="Times New Roman"/>
                <a:cs typeface="Times New Roman"/>
              </a:rPr>
              <a:t>Pan </a:t>
            </a:r>
            <a:r>
              <a:rPr dirty="0" sz="1200">
                <a:latin typeface="Times New Roman"/>
                <a:cs typeface="Times New Roman"/>
              </a:rPr>
              <a:t>dove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fermarti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dividere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 </a:t>
            </a:r>
            <a:r>
              <a:rPr dirty="0" sz="1200" spc="-20">
                <a:latin typeface="Times New Roman"/>
                <a:cs typeface="Times New Roman"/>
              </a:rPr>
              <a:t>pane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coi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compagni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10">
                <a:latin typeface="Times New Roman"/>
                <a:cs typeface="Times New Roman"/>
              </a:rPr>
              <a:t>viaggio.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2971926" y="2628645"/>
            <a:ext cx="1586865" cy="14357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31496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Troverai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nave 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la </a:t>
            </a:r>
            <a:r>
              <a:rPr dirty="0" sz="1200" spc="-10">
                <a:latin typeface="Times New Roman"/>
                <a:cs typeface="Times New Roman"/>
              </a:rPr>
              <a:t>raffineria</a:t>
            </a:r>
            <a:endParaRPr sz="1200">
              <a:latin typeface="Times New Roman"/>
              <a:cs typeface="Times New Roman"/>
            </a:endParaRPr>
          </a:p>
          <a:p>
            <a:pPr marL="12700" marR="49974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deposito </a:t>
            </a:r>
            <a:r>
              <a:rPr dirty="0" sz="1200" spc="-10">
                <a:latin typeface="Times New Roman"/>
                <a:cs typeface="Times New Roman"/>
              </a:rPr>
              <a:t>d’auto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10">
                <a:latin typeface="Times New Roman"/>
                <a:cs typeface="Times New Roman"/>
              </a:rPr>
              <a:t>costruzioni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costruzioni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costruzioni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…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distruggono </a:t>
            </a:r>
            <a:r>
              <a:rPr dirty="0" sz="1200" spc="-20">
                <a:latin typeface="Times New Roman"/>
                <a:cs typeface="Times New Roman"/>
              </a:rPr>
              <a:t>anche </a:t>
            </a:r>
            <a:r>
              <a:rPr dirty="0" sz="1200">
                <a:latin typeface="Times New Roman"/>
                <a:cs typeface="Times New Roman"/>
              </a:rPr>
              <a:t>il </a:t>
            </a:r>
            <a:r>
              <a:rPr dirty="0" sz="1200" spc="-10">
                <a:latin typeface="Times New Roman"/>
                <a:cs typeface="Times New Roman"/>
              </a:rPr>
              <a:t>sentiero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consenta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 </a:t>
            </a:r>
            <a:r>
              <a:rPr dirty="0" sz="1200" spc="-10">
                <a:latin typeface="Times New Roman"/>
                <a:cs typeface="Times New Roman"/>
              </a:rPr>
              <a:t>cammino.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971926" y="4206366"/>
            <a:ext cx="1560830" cy="90931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mii chiama </a:t>
            </a:r>
            <a:r>
              <a:rPr dirty="0" sz="1200" spc="-10">
                <a:latin typeface="Times New Roman"/>
                <a:cs typeface="Times New Roman"/>
              </a:rPr>
              <a:t>Demetra</a:t>
            </a:r>
            <a:endParaRPr sz="1200">
              <a:latin typeface="Times New Roman"/>
              <a:cs typeface="Times New Roman"/>
            </a:endParaRPr>
          </a:p>
          <a:p>
            <a:pPr marL="12700" marR="97155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così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almeno io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credo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-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Madre</a:t>
            </a:r>
            <a:r>
              <a:rPr dirty="0" sz="1200" spc="-10">
                <a:latin typeface="Times New Roman"/>
                <a:cs typeface="Times New Roman"/>
              </a:rPr>
              <a:t> sovrana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l’unica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figlia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10">
                <a:latin typeface="Times New Roman"/>
                <a:cs typeface="Times New Roman"/>
              </a:rPr>
              <a:t> stata strappata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971926" y="5257926"/>
            <a:ext cx="1581150" cy="178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morte</a:t>
            </a:r>
            <a:endParaRPr sz="1200">
              <a:latin typeface="Times New Roman"/>
              <a:cs typeface="Times New Roman"/>
            </a:endParaRPr>
          </a:p>
          <a:p>
            <a:pPr marL="12700" marR="330835">
              <a:lnSpc>
                <a:spcPct val="95900"/>
              </a:lnSpc>
              <a:spcBef>
                <a:spcPts val="30"/>
              </a:spcBef>
            </a:pP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dell’oro </a:t>
            </a: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astuta</a:t>
            </a:r>
            <a:r>
              <a:rPr dirty="0" sz="1200" spc="-10">
                <a:latin typeface="Times New Roman"/>
                <a:cs typeface="Times New Roman"/>
              </a:rPr>
              <a:t> violenza </a:t>
            </a:r>
            <a:r>
              <a:rPr dirty="0" sz="1200">
                <a:latin typeface="Times New Roman"/>
                <a:cs typeface="Times New Roman"/>
              </a:rPr>
              <a:t>l’avrebbe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rapita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35"/>
              </a:spcBef>
            </a:pPr>
            <a:r>
              <a:rPr dirty="0" sz="1200">
                <a:latin typeface="Times New Roman"/>
                <a:cs typeface="Times New Roman"/>
              </a:rPr>
              <a:t>sul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carro 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fumo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di </a:t>
            </a:r>
            <a:r>
              <a:rPr dirty="0" sz="1200" spc="-10">
                <a:latin typeface="Times New Roman"/>
                <a:cs typeface="Times New Roman"/>
              </a:rPr>
              <a:t>fuoco</a:t>
            </a:r>
            <a:endParaRPr sz="1200">
              <a:latin typeface="Times New Roman"/>
              <a:cs typeface="Times New Roman"/>
            </a:endParaRPr>
          </a:p>
          <a:p>
            <a:pPr marL="12700" marR="3175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mentre</a:t>
            </a:r>
            <a:r>
              <a:rPr dirty="0" sz="1200" spc="-10">
                <a:latin typeface="Times New Roman"/>
                <a:cs typeface="Times New Roman"/>
              </a:rPr>
              <a:t> assorta </a:t>
            </a:r>
            <a:r>
              <a:rPr dirty="0" sz="1200">
                <a:latin typeface="Times New Roman"/>
                <a:cs typeface="Times New Roman"/>
              </a:rPr>
              <a:t>incrociava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corone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di </a:t>
            </a:r>
            <a:r>
              <a:rPr dirty="0" sz="1200" spc="-10">
                <a:latin typeface="Times New Roman"/>
                <a:cs typeface="Times New Roman"/>
              </a:rPr>
              <a:t>croco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>
                <a:latin typeface="Times New Roman"/>
                <a:cs typeface="Times New Roman"/>
              </a:rPr>
              <a:t>nei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campi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poco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fioriti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971926" y="7186040"/>
            <a:ext cx="1547495" cy="1961514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434975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Padre</a:t>
            </a:r>
            <a:r>
              <a:rPr dirty="0" sz="1200" spc="-10">
                <a:latin typeface="Times New Roman"/>
                <a:cs typeface="Times New Roman"/>
              </a:rPr>
              <a:t> supremo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disse</a:t>
            </a:r>
            <a:r>
              <a:rPr dirty="0" sz="1200" spc="-10">
                <a:latin typeface="Times New Roman"/>
                <a:cs typeface="Times New Roman"/>
              </a:rPr>
              <a:t> d’accordo</a:t>
            </a:r>
            <a:endParaRPr sz="1200">
              <a:latin typeface="Times New Roman"/>
              <a:cs typeface="Times New Roman"/>
            </a:endParaRPr>
          </a:p>
          <a:p>
            <a:pPr marL="12700" marR="1714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regno dei </a:t>
            </a:r>
            <a:r>
              <a:rPr dirty="0" sz="1200" spc="-10">
                <a:latin typeface="Times New Roman"/>
                <a:cs typeface="Times New Roman"/>
              </a:rPr>
              <a:t>morti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regno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vivi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vi fosse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uno </a:t>
            </a:r>
            <a:r>
              <a:rPr dirty="0" sz="1200" spc="-10">
                <a:latin typeface="Times New Roman"/>
                <a:cs typeface="Times New Roman"/>
              </a:rPr>
              <a:t>scambio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95900"/>
              </a:lnSpc>
              <a:spcBef>
                <a:spcPts val="30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Vergine</a:t>
            </a:r>
            <a:r>
              <a:rPr dirty="0" sz="1200" spc="-10">
                <a:latin typeface="Times New Roman"/>
                <a:cs typeface="Times New Roman"/>
              </a:rPr>
              <a:t> sovrana </a:t>
            </a:r>
            <a:r>
              <a:rPr dirty="0" sz="1200">
                <a:latin typeface="Times New Roman"/>
                <a:cs typeface="Times New Roman"/>
              </a:rPr>
              <a:t>alternasse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suoi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giorni </a:t>
            </a:r>
            <a:r>
              <a:rPr dirty="0" sz="1200">
                <a:latin typeface="Times New Roman"/>
                <a:cs typeface="Times New Roman"/>
              </a:rPr>
              <a:t>distribuendo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entrambi </a:t>
            </a:r>
            <a:r>
              <a:rPr dirty="0" sz="1200">
                <a:latin typeface="Times New Roman"/>
                <a:cs typeface="Times New Roman"/>
              </a:rPr>
              <a:t>il </a:t>
            </a:r>
            <a:r>
              <a:rPr dirty="0" sz="1200" spc="-20">
                <a:latin typeface="Times New Roman"/>
                <a:cs typeface="Times New Roman"/>
              </a:rPr>
              <a:t>bene</a:t>
            </a:r>
            <a:endParaRPr sz="1200">
              <a:latin typeface="Times New Roman"/>
              <a:cs typeface="Times New Roman"/>
            </a:endParaRPr>
          </a:p>
          <a:p>
            <a:pPr marL="12700" marR="274955">
              <a:lnSpc>
                <a:spcPts val="1380"/>
              </a:lnSpc>
              <a:spcBef>
                <a:spcPts val="35"/>
              </a:spcBef>
            </a:pP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fragrante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eterna</a:t>
            </a:r>
            <a:r>
              <a:rPr dirty="0" sz="1200" spc="-10">
                <a:latin typeface="Times New Roman"/>
                <a:cs typeface="Times New Roman"/>
              </a:rPr>
              <a:t> giovinezza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971926" y="9289491"/>
            <a:ext cx="1277620" cy="558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come </a:t>
            </a:r>
            <a:r>
              <a:rPr dirty="0" sz="1200" spc="-10">
                <a:latin typeface="Times New Roman"/>
                <a:cs typeface="Times New Roman"/>
              </a:rPr>
              <a:t>inneggiare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Dea</a:t>
            </a:r>
            <a:r>
              <a:rPr dirty="0" sz="1200" spc="-10">
                <a:latin typeface="Times New Roman"/>
                <a:cs typeface="Times New Roman"/>
              </a:rPr>
              <a:t> generosa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tutti ci </a:t>
            </a:r>
            <a:r>
              <a:rPr dirty="0" sz="1200" spc="-10">
                <a:latin typeface="Times New Roman"/>
                <a:cs typeface="Times New Roman"/>
              </a:rPr>
              <a:t>nutre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012816" y="1226565"/>
            <a:ext cx="1767205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con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 sue</a:t>
            </a:r>
            <a:r>
              <a:rPr dirty="0" sz="1200" spc="-10">
                <a:latin typeface="Times New Roman"/>
                <a:cs typeface="Times New Roman"/>
              </a:rPr>
              <a:t> messi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dovunque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dilaga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lava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ferro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 </a:t>
            </a:r>
            <a:r>
              <a:rPr dirty="0" sz="1200" spc="-10">
                <a:latin typeface="Times New Roman"/>
                <a:cs typeface="Times New Roman"/>
              </a:rPr>
              <a:t>fuoco?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5012816" y="1927605"/>
            <a:ext cx="1478915" cy="23120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17399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giorno </a:t>
            </a:r>
            <a:r>
              <a:rPr dirty="0" sz="1200" spc="-10">
                <a:latin typeface="Times New Roman"/>
                <a:cs typeface="Times New Roman"/>
              </a:rPr>
              <a:t>nell’anno </a:t>
            </a:r>
            <a:r>
              <a:rPr dirty="0" sz="1200">
                <a:latin typeface="Times New Roman"/>
                <a:cs typeface="Times New Roman"/>
              </a:rPr>
              <a:t>un giorno </a:t>
            </a:r>
            <a:r>
              <a:rPr dirty="0" sz="1200" spc="-10">
                <a:latin typeface="Times New Roman"/>
                <a:cs typeface="Times New Roman"/>
              </a:rPr>
              <a:t>soltanto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 </a:t>
            </a:r>
            <a:r>
              <a:rPr dirty="0" sz="1200" spc="-10">
                <a:latin typeface="Times New Roman"/>
                <a:cs typeface="Times New Roman"/>
              </a:rPr>
              <a:t>devoti </a:t>
            </a: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Madre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suprema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riprendere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 </a:t>
            </a:r>
            <a:r>
              <a:rPr dirty="0" sz="1200" spc="-10">
                <a:latin typeface="Times New Roman"/>
                <a:cs typeface="Times New Roman"/>
              </a:rPr>
              <a:t>canto </a:t>
            </a:r>
            <a:r>
              <a:rPr dirty="0" sz="1200">
                <a:latin typeface="Times New Roman"/>
                <a:cs typeface="Times New Roman"/>
              </a:rPr>
              <a:t>di un </a:t>
            </a:r>
            <a:r>
              <a:rPr dirty="0" sz="1200" spc="-10">
                <a:latin typeface="Times New Roman"/>
                <a:cs typeface="Times New Roman"/>
              </a:rPr>
              <a:t>cammino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cuore</a:t>
            </a:r>
            <a:endParaRPr sz="1200">
              <a:latin typeface="Times New Roman"/>
              <a:cs typeface="Times New Roman"/>
            </a:endParaRPr>
          </a:p>
          <a:p>
            <a:pPr marL="12700" marR="2971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 mare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</a:t>
            </a:r>
            <a:r>
              <a:rPr dirty="0" sz="1200" spc="-20">
                <a:latin typeface="Times New Roman"/>
                <a:cs typeface="Times New Roman"/>
              </a:rPr>
              <a:t>terra </a:t>
            </a:r>
            <a:r>
              <a:rPr dirty="0" sz="1200">
                <a:latin typeface="Times New Roman"/>
                <a:cs typeface="Times New Roman"/>
              </a:rPr>
              <a:t>sono </a:t>
            </a:r>
            <a:r>
              <a:rPr dirty="0" sz="1200" spc="-10">
                <a:latin typeface="Times New Roman"/>
                <a:cs typeface="Times New Roman"/>
              </a:rPr>
              <a:t>ormai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così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devastati</a:t>
            </a:r>
            <a:endParaRPr sz="1200">
              <a:latin typeface="Times New Roman"/>
              <a:cs typeface="Times New Roman"/>
            </a:endParaRPr>
          </a:p>
          <a:p>
            <a:pPr marL="12700" marR="29591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neppure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 </a:t>
            </a:r>
            <a:r>
              <a:rPr dirty="0" sz="1200" spc="-25">
                <a:latin typeface="Times New Roman"/>
                <a:cs typeface="Times New Roman"/>
              </a:rPr>
              <a:t>dio </a:t>
            </a:r>
            <a:r>
              <a:rPr dirty="0" sz="1200">
                <a:latin typeface="Times New Roman"/>
                <a:cs typeface="Times New Roman"/>
              </a:rPr>
              <a:t>potrà</a:t>
            </a:r>
            <a:r>
              <a:rPr dirty="0" sz="1200" spc="-10">
                <a:latin typeface="Times New Roman"/>
                <a:cs typeface="Times New Roman"/>
              </a:rPr>
              <a:t> ricrearli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primigenia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bellezza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5012816" y="4381626"/>
            <a:ext cx="1348740" cy="21367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Almeno il </a:t>
            </a:r>
            <a:r>
              <a:rPr dirty="0" sz="1200" spc="-10">
                <a:latin typeface="Times New Roman"/>
                <a:cs typeface="Times New Roman"/>
              </a:rPr>
              <a:t>silenzio </a:t>
            </a:r>
            <a:r>
              <a:rPr dirty="0" sz="1200">
                <a:latin typeface="Times New Roman"/>
                <a:cs typeface="Times New Roman"/>
              </a:rPr>
              <a:t>questo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sì, venga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dato </a:t>
            </a:r>
            <a:r>
              <a:rPr dirty="0" sz="1200">
                <a:latin typeface="Times New Roman"/>
                <a:cs typeface="Times New Roman"/>
              </a:rPr>
              <a:t>questo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venga</a:t>
            </a:r>
            <a:r>
              <a:rPr dirty="0" sz="1200" spc="-10">
                <a:latin typeface="Times New Roman"/>
                <a:cs typeface="Times New Roman"/>
              </a:rPr>
              <a:t> preteso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chi </a:t>
            </a:r>
            <a:r>
              <a:rPr dirty="0" sz="1200" spc="-20">
                <a:latin typeface="Times New Roman"/>
                <a:cs typeface="Times New Roman"/>
              </a:rPr>
              <a:t>tiene</a:t>
            </a:r>
            <a:endParaRPr sz="1200">
              <a:latin typeface="Times New Roman"/>
              <a:cs typeface="Times New Roman"/>
            </a:endParaRPr>
          </a:p>
          <a:p>
            <a:pPr marL="12700" marR="9715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governo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luogo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ricordo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di un giusto </a:t>
            </a:r>
            <a:r>
              <a:rPr dirty="0" sz="1200" spc="-10">
                <a:latin typeface="Times New Roman"/>
                <a:cs typeface="Times New Roman"/>
              </a:rPr>
              <a:t>tributo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un’azione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grazie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folli noi </a:t>
            </a:r>
            <a:r>
              <a:rPr dirty="0" sz="1200" spc="-10">
                <a:latin typeface="Times New Roman"/>
                <a:cs typeface="Times New Roman"/>
              </a:rPr>
              <a:t>siamo</a:t>
            </a:r>
            <a:endParaRPr sz="1200">
              <a:latin typeface="Times New Roman"/>
              <a:cs typeface="Times New Roman"/>
            </a:endParaRPr>
          </a:p>
          <a:p>
            <a:pPr marL="12700" marR="33020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vogliamo </a:t>
            </a:r>
            <a:r>
              <a:rPr dirty="0" sz="1200" spc="-10">
                <a:latin typeface="Times New Roman"/>
                <a:cs typeface="Times New Roman"/>
              </a:rPr>
              <a:t>scordare </a:t>
            </a:r>
            <a:r>
              <a:rPr dirty="0" sz="1200">
                <a:latin typeface="Times New Roman"/>
                <a:cs typeface="Times New Roman"/>
              </a:rPr>
              <a:t>nella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fretta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>
                <a:latin typeface="Times New Roman"/>
                <a:cs typeface="Times New Roman"/>
              </a:rPr>
              <a:t>di inutili </a:t>
            </a:r>
            <a:r>
              <a:rPr dirty="0" sz="1200" spc="-10">
                <a:latin typeface="Times New Roman"/>
                <a:cs typeface="Times New Roman"/>
              </a:rPr>
              <a:t>giorni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012816" y="6660260"/>
            <a:ext cx="1407795" cy="558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Perché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infine alla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terra </a:t>
            </a:r>
            <a:r>
              <a:rPr dirty="0" sz="1200">
                <a:latin typeface="Times New Roman"/>
                <a:cs typeface="Times New Roman"/>
              </a:rPr>
              <a:t>dalla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veniamo </a:t>
            </a:r>
            <a:r>
              <a:rPr dirty="0" sz="1200">
                <a:latin typeface="Times New Roman"/>
                <a:cs typeface="Times New Roman"/>
              </a:rPr>
              <a:t>dobbiamo </a:t>
            </a:r>
            <a:r>
              <a:rPr dirty="0" sz="1200" spc="-10">
                <a:latin typeface="Times New Roman"/>
                <a:cs typeface="Times New Roman"/>
              </a:rPr>
              <a:t>tornare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012816" y="7361301"/>
            <a:ext cx="1450340" cy="1961514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644525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E 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fecondo </a:t>
            </a:r>
            <a:r>
              <a:rPr dirty="0" sz="1200">
                <a:latin typeface="Times New Roman"/>
                <a:cs typeface="Times New Roman"/>
              </a:rPr>
              <a:t>fu il </a:t>
            </a:r>
            <a:r>
              <a:rPr dirty="0" sz="1200" spc="-20">
                <a:latin typeface="Times New Roman"/>
                <a:cs typeface="Times New Roman"/>
              </a:rPr>
              <a:t>seno</a:t>
            </a:r>
            <a:endParaRPr sz="1200">
              <a:latin typeface="Times New Roman"/>
              <a:cs typeface="Times New Roman"/>
            </a:endParaRPr>
          </a:p>
          <a:p>
            <a:pPr marL="12700" marR="14795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 diede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</a:t>
            </a:r>
            <a:r>
              <a:rPr dirty="0" sz="1200" spc="-20">
                <a:latin typeface="Times New Roman"/>
                <a:cs typeface="Times New Roman"/>
              </a:rPr>
              <a:t>vita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pari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più </a:t>
            </a:r>
            <a:r>
              <a:rPr dirty="0" sz="1200" spc="-10">
                <a:latin typeface="Times New Roman"/>
                <a:cs typeface="Times New Roman"/>
              </a:rPr>
              <a:t>crudo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annuncia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 </a:t>
            </a:r>
            <a:r>
              <a:rPr dirty="0" sz="1200" spc="-10">
                <a:latin typeface="Times New Roman"/>
                <a:cs typeface="Times New Roman"/>
              </a:rPr>
              <a:t>castigo</a:t>
            </a:r>
            <a:endParaRPr sz="1200">
              <a:latin typeface="Times New Roman"/>
              <a:cs typeface="Times New Roman"/>
            </a:endParaRPr>
          </a:p>
          <a:p>
            <a:pPr marL="12700" marR="123189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possa </a:t>
            </a:r>
            <a:r>
              <a:rPr dirty="0" sz="1200" spc="-10">
                <a:latin typeface="Times New Roman"/>
                <a:cs typeface="Times New Roman"/>
              </a:rPr>
              <a:t>venire </a:t>
            </a:r>
            <a:r>
              <a:rPr dirty="0" sz="1200">
                <a:latin typeface="Times New Roman"/>
                <a:cs typeface="Times New Roman"/>
              </a:rPr>
              <a:t>quando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morte </a:t>
            </a:r>
            <a:r>
              <a:rPr dirty="0" sz="1200" spc="-10">
                <a:latin typeface="Times New Roman"/>
                <a:cs typeface="Times New Roman"/>
              </a:rPr>
              <a:t>ferita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deturpata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volto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possa più </a:t>
            </a:r>
            <a:r>
              <a:rPr dirty="0" sz="1200" spc="-20">
                <a:latin typeface="Times New Roman"/>
                <a:cs typeface="Times New Roman"/>
              </a:rPr>
              <a:t>dare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il </a:t>
            </a:r>
            <a:r>
              <a:rPr dirty="0" sz="1200" spc="-20">
                <a:latin typeface="Times New Roman"/>
                <a:cs typeface="Times New Roman"/>
              </a:rPr>
              <a:t>bene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custodisce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 </a:t>
            </a:r>
            <a:r>
              <a:rPr dirty="0" sz="1200" spc="-20">
                <a:latin typeface="Times New Roman"/>
                <a:cs typeface="Times New Roman"/>
              </a:rPr>
              <a:t>seno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5012816" y="9464750"/>
            <a:ext cx="730885" cy="38354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Figli</a:t>
            </a:r>
            <a:r>
              <a:rPr dirty="0" sz="1200" spc="-10">
                <a:latin typeface="Times New Roman"/>
                <a:cs typeface="Times New Roman"/>
              </a:rPr>
              <a:t> voraci dilaniano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6627" y="875791"/>
            <a:ext cx="1408430" cy="3841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ventre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suo </a:t>
            </a:r>
            <a:r>
              <a:rPr dirty="0" sz="1200" spc="-10">
                <a:latin typeface="Times New Roman"/>
                <a:cs typeface="Times New Roman"/>
              </a:rPr>
              <a:t>santo </a:t>
            </a:r>
            <a:r>
              <a:rPr dirty="0" sz="1200">
                <a:latin typeface="Times New Roman"/>
                <a:cs typeface="Times New Roman"/>
              </a:rPr>
              <a:t>ancor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prima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nascere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2971926" y="1051305"/>
            <a:ext cx="8750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vita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5012816" y="875791"/>
            <a:ext cx="1569085" cy="3841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può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aprirsi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dei </a:t>
            </a:r>
            <a:r>
              <a:rPr dirty="0" sz="1200" spc="-10">
                <a:latin typeface="Times New Roman"/>
                <a:cs typeface="Times New Roman"/>
              </a:rPr>
              <a:t>figli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muore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</a:t>
            </a:r>
            <a:r>
              <a:rPr dirty="0" sz="1200" spc="-20">
                <a:latin typeface="Times New Roman"/>
                <a:cs typeface="Times New Roman"/>
              </a:rPr>
              <a:t>madre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06627" y="1401826"/>
            <a:ext cx="8477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Ai dodici </a:t>
            </a:r>
            <a:r>
              <a:rPr dirty="0" sz="1200" spc="-25" b="1">
                <a:latin typeface="Times New Roman"/>
                <a:cs typeface="Times New Roman"/>
              </a:rPr>
              <a:t>dèi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06627" y="1752345"/>
            <a:ext cx="1764030" cy="231203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71120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Stupore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 </a:t>
            </a:r>
            <a:r>
              <a:rPr dirty="0" sz="1200" spc="-10">
                <a:latin typeface="Times New Roman"/>
                <a:cs typeface="Times New Roman"/>
              </a:rPr>
              <a:t>coglie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antichi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E potentissimi </a:t>
            </a:r>
            <a:r>
              <a:rPr dirty="0" sz="1200" spc="-25">
                <a:latin typeface="Times New Roman"/>
                <a:cs typeface="Times New Roman"/>
              </a:rPr>
              <a:t>dèi</a:t>
            </a:r>
            <a:endParaRPr sz="1200">
              <a:latin typeface="Times New Roman"/>
              <a:cs typeface="Times New Roman"/>
            </a:endParaRPr>
          </a:p>
          <a:p>
            <a:pPr marL="12700" marR="35687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impolverate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pagine </a:t>
            </a:r>
            <a:r>
              <a:rPr dirty="0" sz="1200">
                <a:latin typeface="Times New Roman"/>
                <a:cs typeface="Times New Roman"/>
              </a:rPr>
              <a:t>Riprendono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vita</a:t>
            </a:r>
            <a:endParaRPr sz="1200">
              <a:latin typeface="Times New Roman"/>
              <a:cs typeface="Times New Roman"/>
            </a:endParaRPr>
          </a:p>
          <a:p>
            <a:pPr marL="12700" marR="59626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scuotono il </a:t>
            </a:r>
            <a:r>
              <a:rPr dirty="0" sz="1200" spc="-10">
                <a:latin typeface="Times New Roman"/>
                <a:cs typeface="Times New Roman"/>
              </a:rPr>
              <a:t>petto </a:t>
            </a:r>
            <a:r>
              <a:rPr dirty="0" sz="1200">
                <a:latin typeface="Times New Roman"/>
                <a:cs typeface="Times New Roman"/>
              </a:rPr>
              <a:t>Di giovani </a:t>
            </a:r>
            <a:r>
              <a:rPr dirty="0" sz="1200" spc="-10">
                <a:latin typeface="Times New Roman"/>
                <a:cs typeface="Times New Roman"/>
              </a:rPr>
              <a:t>menti</a:t>
            </a:r>
            <a:endParaRPr sz="1200">
              <a:latin typeface="Times New Roman"/>
              <a:cs typeface="Times New Roman"/>
            </a:endParaRPr>
          </a:p>
          <a:p>
            <a:pPr marL="12700" marR="22987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chi possa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accogliere </a:t>
            </a:r>
            <a:r>
              <a:rPr dirty="0" sz="1200">
                <a:latin typeface="Times New Roman"/>
                <a:cs typeface="Times New Roman"/>
              </a:rPr>
              <a:t>Con </a:t>
            </a:r>
            <a:r>
              <a:rPr dirty="0" sz="1200" spc="-10">
                <a:latin typeface="Times New Roman"/>
                <a:cs typeface="Times New Roman"/>
              </a:rPr>
              <a:t>animo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Toccato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antica</a:t>
            </a:r>
            <a:r>
              <a:rPr dirty="0" sz="1200" spc="-10">
                <a:latin typeface="Times New Roman"/>
                <a:cs typeface="Times New Roman"/>
              </a:rPr>
              <a:t> devozione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trame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d’amore</a:t>
            </a:r>
            <a:endParaRPr sz="1200">
              <a:latin typeface="Times New Roman"/>
              <a:cs typeface="Times New Roman"/>
            </a:endParaRPr>
          </a:p>
          <a:p>
            <a:pPr marL="12700" marR="375285">
              <a:lnSpc>
                <a:spcPts val="1380"/>
              </a:lnSpc>
              <a:spcBef>
                <a:spcPts val="5"/>
              </a:spcBef>
            </a:pP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gli scontri </a:t>
            </a:r>
            <a:r>
              <a:rPr dirty="0" sz="1200" spc="-10">
                <a:latin typeface="Times New Roman"/>
                <a:cs typeface="Times New Roman"/>
              </a:rPr>
              <a:t>furiosi </a:t>
            </a:r>
            <a:r>
              <a:rPr dirty="0" sz="1200">
                <a:latin typeface="Times New Roman"/>
                <a:cs typeface="Times New Roman"/>
              </a:rPr>
              <a:t>Poi sciolti in </a:t>
            </a:r>
            <a:r>
              <a:rPr dirty="0" sz="1200" spc="-10">
                <a:latin typeface="Times New Roman"/>
                <a:cs typeface="Times New Roman"/>
              </a:rPr>
              <a:t>ambrosia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06627" y="4206366"/>
            <a:ext cx="1637664" cy="178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Si tratta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10">
                <a:latin typeface="Times New Roman"/>
                <a:cs typeface="Times New Roman"/>
              </a:rPr>
              <a:t>storie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piangere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ridere</a:t>
            </a:r>
            <a:endParaRPr sz="1200">
              <a:latin typeface="Times New Roman"/>
              <a:cs typeface="Times New Roman"/>
            </a:endParaRPr>
          </a:p>
          <a:p>
            <a:pPr marL="12700" marR="3937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cui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sempre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ancora </a:t>
            </a:r>
            <a:r>
              <a:rPr dirty="0" sz="1200">
                <a:latin typeface="Times New Roman"/>
                <a:cs typeface="Times New Roman"/>
              </a:rPr>
              <a:t>Piace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mortali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Ricordare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trame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 marL="12700" marR="504825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Nacquero,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dice, </a:t>
            </a:r>
            <a:r>
              <a:rPr dirty="0" sz="1200">
                <a:latin typeface="Times New Roman"/>
                <a:cs typeface="Times New Roman"/>
              </a:rPr>
              <a:t>Da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sogni </a:t>
            </a:r>
            <a:r>
              <a:rPr dirty="0" sz="1200" spc="-10">
                <a:latin typeface="Times New Roman"/>
                <a:cs typeface="Times New Roman"/>
              </a:rPr>
              <a:t>infiniti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forse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 </a:t>
            </a:r>
            <a:r>
              <a:rPr dirty="0" sz="1200" spc="-10">
                <a:latin typeface="Times New Roman"/>
                <a:cs typeface="Times New Roman"/>
              </a:rPr>
              <a:t>comune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>
                <a:latin typeface="Times New Roman"/>
                <a:cs typeface="Times New Roman"/>
              </a:rPr>
              <a:t>Tra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progenitori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mondo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706627" y="6134480"/>
            <a:ext cx="1256030" cy="734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E </a:t>
            </a:r>
            <a:r>
              <a:rPr dirty="0" sz="1200" spc="-10">
                <a:latin typeface="Times New Roman"/>
                <a:cs typeface="Times New Roman"/>
              </a:rPr>
              <a:t>mirabile</a:t>
            </a:r>
            <a:endParaRPr sz="1200">
              <a:latin typeface="Times New Roman"/>
              <a:cs typeface="Times New Roman"/>
            </a:endParaRPr>
          </a:p>
          <a:p>
            <a:pPr marL="12700" marR="98425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Ne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colse il </a:t>
            </a:r>
            <a:r>
              <a:rPr dirty="0" sz="1200" spc="-10">
                <a:latin typeface="Times New Roman"/>
                <a:cs typeface="Times New Roman"/>
              </a:rPr>
              <a:t>riflesso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mente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sovrano </a:t>
            </a:r>
            <a:r>
              <a:rPr dirty="0" sz="1200" spc="-10">
                <a:latin typeface="Times New Roman"/>
                <a:cs typeface="Times New Roman"/>
              </a:rPr>
              <a:t>poeta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06627" y="7010780"/>
            <a:ext cx="1399540" cy="125984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100965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Nessuno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manchi </a:t>
            </a:r>
            <a:r>
              <a:rPr dirty="0" sz="1200">
                <a:latin typeface="Times New Roman"/>
                <a:cs typeface="Times New Roman"/>
              </a:rPr>
              <a:t>Dei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poteri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invincibili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siete </a:t>
            </a:r>
            <a:r>
              <a:rPr dirty="0" sz="1200" spc="-10">
                <a:latin typeface="Times New Roman"/>
                <a:cs typeface="Times New Roman"/>
              </a:rPr>
              <a:t>ministri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breve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fiorire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E </a:t>
            </a:r>
            <a:r>
              <a:rPr dirty="0" sz="1200" spc="-10">
                <a:latin typeface="Times New Roman"/>
                <a:cs typeface="Times New Roman"/>
              </a:rPr>
              <a:t>sfiorire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Delle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vite</a:t>
            </a:r>
            <a:r>
              <a:rPr dirty="0" sz="1200" spc="-10">
                <a:latin typeface="Times New Roman"/>
                <a:cs typeface="Times New Roman"/>
              </a:rPr>
              <a:t> fugaci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cui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fummo </a:t>
            </a:r>
            <a:r>
              <a:rPr dirty="0" sz="1200" spc="-10">
                <a:latin typeface="Times New Roman"/>
                <a:cs typeface="Times New Roman"/>
              </a:rPr>
              <a:t>chiamati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706627" y="8413241"/>
            <a:ext cx="1134110" cy="558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nostre</a:t>
            </a:r>
            <a:r>
              <a:rPr dirty="0" sz="1200" spc="-10">
                <a:latin typeface="Times New Roman"/>
                <a:cs typeface="Times New Roman"/>
              </a:rPr>
              <a:t> membra Scioglie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>
                <a:latin typeface="Times New Roman"/>
                <a:cs typeface="Times New Roman"/>
              </a:rPr>
              <a:t>Afrodite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odorosa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706627" y="9114281"/>
            <a:ext cx="1399540" cy="558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pericolo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estremo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lotta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 </a:t>
            </a:r>
            <a:r>
              <a:rPr dirty="0" sz="1200" spc="-10">
                <a:latin typeface="Times New Roman"/>
                <a:cs typeface="Times New Roman"/>
              </a:rPr>
              <a:t>spinge </a:t>
            </a:r>
            <a:r>
              <a:rPr dirty="0" sz="1200">
                <a:latin typeface="Times New Roman"/>
                <a:cs typeface="Times New Roman"/>
              </a:rPr>
              <a:t>Ares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guerriero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971926" y="1752345"/>
            <a:ext cx="1091565" cy="73406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32131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Al </a:t>
            </a:r>
            <a:r>
              <a:rPr dirty="0" sz="1200" spc="-10">
                <a:latin typeface="Times New Roman"/>
                <a:cs typeface="Times New Roman"/>
              </a:rPr>
              <a:t>consiglio </a:t>
            </a:r>
            <a:r>
              <a:rPr dirty="0" sz="1200">
                <a:latin typeface="Times New Roman"/>
                <a:cs typeface="Times New Roman"/>
              </a:rPr>
              <a:t>Ci </a:t>
            </a:r>
            <a:r>
              <a:rPr dirty="0" sz="1200" spc="-10">
                <a:latin typeface="Times New Roman"/>
                <a:cs typeface="Times New Roman"/>
              </a:rPr>
              <a:t>chiama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limpido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>
                <a:latin typeface="Times New Roman"/>
                <a:cs typeface="Times New Roman"/>
              </a:rPr>
              <a:t>Sguardo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Atena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2971926" y="2803905"/>
            <a:ext cx="1552575" cy="73406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 possiamo </a:t>
            </a:r>
            <a:r>
              <a:rPr dirty="0" sz="1200" spc="-10">
                <a:latin typeface="Times New Roman"/>
                <a:cs typeface="Times New Roman"/>
              </a:rPr>
              <a:t>mancare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10">
                <a:latin typeface="Times New Roman"/>
                <a:cs typeface="Times New Roman"/>
              </a:rPr>
              <a:t>Poseidone</a:t>
            </a:r>
            <a:endParaRPr sz="1200">
              <a:latin typeface="Times New Roman"/>
              <a:cs typeface="Times New Roman"/>
            </a:endParaRPr>
          </a:p>
          <a:p>
            <a:pPr marL="12700" marR="16319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forte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suo </a:t>
            </a:r>
            <a:r>
              <a:rPr dirty="0" sz="1200" spc="-10">
                <a:latin typeface="Times New Roman"/>
                <a:cs typeface="Times New Roman"/>
              </a:rPr>
              <a:t>slancio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tremare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</a:t>
            </a:r>
            <a:r>
              <a:rPr dirty="0" sz="1200" spc="-20">
                <a:latin typeface="Times New Roman"/>
                <a:cs typeface="Times New Roman"/>
              </a:rPr>
              <a:t>terra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2971926" y="3680586"/>
            <a:ext cx="1323340" cy="55880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algn="just"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dono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10">
                <a:latin typeface="Times New Roman"/>
                <a:cs typeface="Times New Roman"/>
              </a:rPr>
              <a:t>Demetra </a:t>
            </a: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messi </a:t>
            </a:r>
            <a:r>
              <a:rPr dirty="0" sz="1200" spc="-10">
                <a:latin typeface="Times New Roman"/>
                <a:cs typeface="Times New Roman"/>
              </a:rPr>
              <a:t>fiorenti </a:t>
            </a:r>
            <a:r>
              <a:rPr dirty="0" sz="1200">
                <a:latin typeface="Times New Roman"/>
                <a:cs typeface="Times New Roman"/>
              </a:rPr>
              <a:t>Viviamo ogni </a:t>
            </a:r>
            <a:r>
              <a:rPr dirty="0" sz="1200" spc="-10">
                <a:latin typeface="Times New Roman"/>
                <a:cs typeface="Times New Roman"/>
              </a:rPr>
              <a:t>giorno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2971926" y="4381626"/>
            <a:ext cx="1412240" cy="55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certo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Efesto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arti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sue </a:t>
            </a:r>
            <a:r>
              <a:rPr dirty="0" sz="1200" spc="-10">
                <a:latin typeface="Times New Roman"/>
                <a:cs typeface="Times New Roman"/>
              </a:rPr>
              <a:t>antiche </a:t>
            </a:r>
            <a:r>
              <a:rPr dirty="0" sz="1200">
                <a:latin typeface="Times New Roman"/>
                <a:cs typeface="Times New Roman"/>
              </a:rPr>
              <a:t>Non possiamo </a:t>
            </a:r>
            <a:r>
              <a:rPr dirty="0" sz="1200" spc="-10">
                <a:latin typeface="Times New Roman"/>
                <a:cs typeface="Times New Roman"/>
              </a:rPr>
              <a:t>privarci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2971926" y="5082666"/>
            <a:ext cx="1395730" cy="909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Infelice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vita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Bacco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invita </a:t>
            </a:r>
            <a:r>
              <a:rPr dirty="0" sz="1200">
                <a:latin typeface="Times New Roman"/>
                <a:cs typeface="Times New Roman"/>
              </a:rPr>
              <a:t>Al </a:t>
            </a:r>
            <a:r>
              <a:rPr dirty="0" sz="1200" spc="-10">
                <a:latin typeface="Times New Roman"/>
                <a:cs typeface="Times New Roman"/>
              </a:rPr>
              <a:t>banchetto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sacro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insieme </a:t>
            </a:r>
            <a:r>
              <a:rPr dirty="0" sz="1200" spc="-10">
                <a:latin typeface="Times New Roman"/>
                <a:cs typeface="Times New Roman"/>
              </a:rPr>
              <a:t>profano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2971926" y="6134480"/>
            <a:ext cx="1496695" cy="73406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74295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E di Apollo </a:t>
            </a:r>
            <a:r>
              <a:rPr dirty="0" sz="1200" spc="-10">
                <a:latin typeface="Times New Roman"/>
                <a:cs typeface="Times New Roman"/>
              </a:rPr>
              <a:t>invincibile </a:t>
            </a:r>
            <a:r>
              <a:rPr dirty="0" sz="1200">
                <a:latin typeface="Times New Roman"/>
                <a:cs typeface="Times New Roman"/>
              </a:rPr>
              <a:t>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lama di </a:t>
            </a:r>
            <a:r>
              <a:rPr dirty="0" sz="1200" spc="-20">
                <a:latin typeface="Times New Roman"/>
                <a:cs typeface="Times New Roman"/>
              </a:rPr>
              <a:t>luce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Non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 venga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mancare </a:t>
            </a:r>
            <a:r>
              <a:rPr dirty="0" sz="1200">
                <a:latin typeface="Times New Roman"/>
                <a:cs typeface="Times New Roman"/>
              </a:rPr>
              <a:t>Per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durevoli</a:t>
            </a:r>
            <a:r>
              <a:rPr dirty="0" sz="1200" spc="-10">
                <a:latin typeface="Times New Roman"/>
                <a:cs typeface="Times New Roman"/>
              </a:rPr>
              <a:t> imprese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2971926" y="7010780"/>
            <a:ext cx="1602740" cy="73406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2971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Artemide </a:t>
            </a:r>
            <a:r>
              <a:rPr dirty="0" sz="1200">
                <a:latin typeface="Times New Roman"/>
                <a:cs typeface="Times New Roman"/>
              </a:rPr>
              <a:t>signora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degli </a:t>
            </a:r>
            <a:r>
              <a:rPr dirty="0" sz="1200" spc="-10">
                <a:latin typeface="Times New Roman"/>
                <a:cs typeface="Times New Roman"/>
              </a:rPr>
              <a:t>animali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Natura</a:t>
            </a:r>
            <a:r>
              <a:rPr dirty="0" sz="1200" spc="-10">
                <a:latin typeface="Times New Roman"/>
                <a:cs typeface="Times New Roman"/>
              </a:rPr>
              <a:t> incontaminata </a:t>
            </a:r>
            <a:r>
              <a:rPr dirty="0" sz="1200">
                <a:latin typeface="Times New Roman"/>
                <a:cs typeface="Times New Roman"/>
              </a:rPr>
              <a:t>Dobbiamo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tornare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971926" y="7887080"/>
            <a:ext cx="1538605" cy="73469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>
              <a:lnSpc>
                <a:spcPct val="95900"/>
              </a:lnSpc>
              <a:spcBef>
                <a:spcPts val="160"/>
              </a:spcBef>
            </a:pPr>
            <a:r>
              <a:rPr dirty="0" sz="1200">
                <a:latin typeface="Times New Roman"/>
                <a:cs typeface="Times New Roman"/>
              </a:rPr>
              <a:t>Ma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degli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affetti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potenti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vanno oltre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</a:t>
            </a:r>
            <a:r>
              <a:rPr dirty="0" sz="1200" spc="-10">
                <a:latin typeface="Times New Roman"/>
                <a:cs typeface="Times New Roman"/>
              </a:rPr>
              <a:t>morte </a:t>
            </a:r>
            <a:r>
              <a:rPr dirty="0" sz="1200">
                <a:latin typeface="Times New Roman"/>
                <a:cs typeface="Times New Roman"/>
              </a:rPr>
              <a:t>Sia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Era</a:t>
            </a:r>
            <a:r>
              <a:rPr dirty="0" sz="1200" spc="-10">
                <a:latin typeface="Times New Roman"/>
                <a:cs typeface="Times New Roman"/>
              </a:rPr>
              <a:t> custode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sposa e</a:t>
            </a:r>
            <a:r>
              <a:rPr dirty="0" sz="1200" spc="-10">
                <a:latin typeface="Times New Roman"/>
                <a:cs typeface="Times New Roman"/>
              </a:rPr>
              <a:t> regina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2971926" y="8763761"/>
            <a:ext cx="1356995" cy="73406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Come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sacro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fuoco </a:t>
            </a:r>
            <a:r>
              <a:rPr dirty="0" sz="1200">
                <a:latin typeface="Times New Roman"/>
                <a:cs typeface="Times New Roman"/>
              </a:rPr>
              <a:t>Non siano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prive</a:t>
            </a:r>
            <a:endParaRPr sz="1200">
              <a:latin typeface="Times New Roman"/>
              <a:cs typeface="Times New Roman"/>
            </a:endParaRPr>
          </a:p>
          <a:p>
            <a:pPr marL="12700" marR="33274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nostre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case </a:t>
            </a:r>
            <a:r>
              <a:rPr dirty="0" sz="1200">
                <a:latin typeface="Times New Roman"/>
                <a:cs typeface="Times New Roman"/>
              </a:rPr>
              <a:t>Se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Estia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lo </a:t>
            </a:r>
            <a:r>
              <a:rPr dirty="0" sz="1200" spc="-10">
                <a:latin typeface="Times New Roman"/>
                <a:cs typeface="Times New Roman"/>
              </a:rPr>
              <a:t>nutre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971926" y="9640010"/>
            <a:ext cx="11220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in ultimo </a:t>
            </a:r>
            <a:r>
              <a:rPr dirty="0" sz="1200" spc="-20">
                <a:latin typeface="Times New Roman"/>
                <a:cs typeface="Times New Roman"/>
              </a:rPr>
              <a:t>Zeus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012816" y="1752345"/>
            <a:ext cx="1251585" cy="73406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tutti </a:t>
            </a:r>
            <a:r>
              <a:rPr dirty="0" sz="1200" spc="-10">
                <a:latin typeface="Times New Roman"/>
                <a:cs typeface="Times New Roman"/>
              </a:rPr>
              <a:t>sovrano </a:t>
            </a:r>
            <a:r>
              <a:rPr dirty="0" sz="1200">
                <a:latin typeface="Times New Roman"/>
                <a:cs typeface="Times New Roman"/>
              </a:rPr>
              <a:t>Distribuisce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</a:t>
            </a:r>
            <a:r>
              <a:rPr dirty="0" sz="1200" spc="-20">
                <a:latin typeface="Times New Roman"/>
                <a:cs typeface="Times New Roman"/>
              </a:rPr>
              <a:t>parte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ad </a:t>
            </a:r>
            <a:r>
              <a:rPr dirty="0" sz="1200" spc="-10">
                <a:latin typeface="Times New Roman"/>
                <a:cs typeface="Times New Roman"/>
              </a:rPr>
              <a:t>ognuno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stata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affidata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5012816" y="2628645"/>
            <a:ext cx="1425575" cy="178625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30607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Certo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sappiamo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non </a:t>
            </a:r>
            <a:r>
              <a:rPr dirty="0" sz="1200" spc="-10">
                <a:latin typeface="Times New Roman"/>
                <a:cs typeface="Times New Roman"/>
              </a:rPr>
              <a:t>esiste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esistere</a:t>
            </a:r>
            <a:r>
              <a:rPr dirty="0" sz="1200" spc="-10">
                <a:latin typeface="Times New Roman"/>
                <a:cs typeface="Times New Roman"/>
              </a:rPr>
              <a:t> vostro </a:t>
            </a:r>
            <a:r>
              <a:rPr dirty="0" sz="1200">
                <a:latin typeface="Times New Roman"/>
                <a:cs typeface="Times New Roman"/>
              </a:rPr>
              <a:t>Al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fuori di </a:t>
            </a:r>
            <a:r>
              <a:rPr dirty="0" sz="1200" spc="-25">
                <a:latin typeface="Times New Roman"/>
                <a:cs typeface="Times New Roman"/>
              </a:rPr>
              <a:t>noi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Delle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fervide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menti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per dono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un </a:t>
            </a:r>
            <a:r>
              <a:rPr dirty="0" sz="1200" spc="-25">
                <a:latin typeface="Times New Roman"/>
                <a:cs typeface="Times New Roman"/>
              </a:rPr>
              <a:t>dio </a:t>
            </a:r>
            <a:r>
              <a:rPr dirty="0" sz="1200">
                <a:latin typeface="Times New Roman"/>
                <a:cs typeface="Times New Roman"/>
              </a:rPr>
              <a:t>O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un nobile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caso </a:t>
            </a:r>
            <a:r>
              <a:rPr dirty="0" sz="1200">
                <a:latin typeface="Times New Roman"/>
                <a:cs typeface="Times New Roman"/>
              </a:rPr>
              <a:t>Crearono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nome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E un </a:t>
            </a:r>
            <a:r>
              <a:rPr dirty="0" sz="1200" spc="-10">
                <a:latin typeface="Times New Roman"/>
                <a:cs typeface="Times New Roman"/>
              </a:rPr>
              <a:t>volto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10"/>
              </a:lnSpc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dura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nei </a:t>
            </a:r>
            <a:r>
              <a:rPr dirty="0" sz="1200" spc="-10">
                <a:latin typeface="Times New Roman"/>
                <a:cs typeface="Times New Roman"/>
              </a:rPr>
              <a:t>tempi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5012816" y="4556886"/>
            <a:ext cx="1323975" cy="125984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101600">
              <a:lnSpc>
                <a:spcPts val="1380"/>
              </a:lnSpc>
              <a:spcBef>
                <a:spcPts val="195"/>
              </a:spcBef>
            </a:pPr>
            <a:r>
              <a:rPr dirty="0" sz="1200">
                <a:latin typeface="Times New Roman"/>
                <a:cs typeface="Times New Roman"/>
              </a:rPr>
              <a:t>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pur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senza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pretesa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sicura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salvezza </a:t>
            </a:r>
            <a:r>
              <a:rPr dirty="0" sz="1200">
                <a:latin typeface="Times New Roman"/>
                <a:cs typeface="Times New Roman"/>
              </a:rPr>
              <a:t>Noi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ci </a:t>
            </a:r>
            <a:r>
              <a:rPr dirty="0" sz="1200" spc="-10">
                <a:latin typeface="Times New Roman"/>
                <a:cs typeface="Times New Roman"/>
              </a:rPr>
              <a:t>accostiamo </a:t>
            </a:r>
            <a:r>
              <a:rPr dirty="0" sz="1200">
                <a:latin typeface="Times New Roman"/>
                <a:cs typeface="Times New Roman"/>
              </a:rPr>
              <a:t>Alla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tenue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speranza </a:t>
            </a:r>
            <a:r>
              <a:rPr dirty="0" sz="1200">
                <a:latin typeface="Times New Roman"/>
                <a:cs typeface="Times New Roman"/>
              </a:rPr>
              <a:t>Di una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morte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lasci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ricordo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qualcosa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 </a:t>
            </a:r>
            <a:r>
              <a:rPr dirty="0" sz="1200" spc="-10">
                <a:latin typeface="Times New Roman"/>
                <a:cs typeface="Times New Roman"/>
              </a:rPr>
              <a:t>buono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5012816" y="5959220"/>
            <a:ext cx="1419860" cy="2662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Noi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veniamo</a:t>
            </a:r>
            <a:endParaRPr sz="1200">
              <a:latin typeface="Times New Roman"/>
              <a:cs typeface="Times New Roman"/>
            </a:endParaRPr>
          </a:p>
          <a:p>
            <a:pPr marL="12700" marR="72390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quei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riti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ancor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santi </a:t>
            </a:r>
            <a:r>
              <a:rPr dirty="0" sz="1200">
                <a:latin typeface="Times New Roman"/>
                <a:cs typeface="Times New Roman"/>
              </a:rPr>
              <a:t>Ingenui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cuore</a:t>
            </a:r>
            <a:endParaRPr sz="1200">
              <a:latin typeface="Times New Roman"/>
              <a:cs typeface="Times New Roman"/>
            </a:endParaRPr>
          </a:p>
          <a:p>
            <a:pPr marL="12700" marR="13525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…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ed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eterni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fanciulli </a:t>
            </a:r>
            <a:r>
              <a:rPr dirty="0" sz="1200">
                <a:latin typeface="Times New Roman"/>
                <a:cs typeface="Times New Roman"/>
              </a:rPr>
              <a:t>forse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cerchiamo</a:t>
            </a:r>
            <a:r>
              <a:rPr dirty="0" sz="1200" spc="5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tenera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luce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Perché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fonda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è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la </a:t>
            </a:r>
            <a:r>
              <a:rPr dirty="0" sz="1200" spc="-10">
                <a:latin typeface="Times New Roman"/>
                <a:cs typeface="Times New Roman"/>
              </a:rPr>
              <a:t>notte </a:t>
            </a:r>
            <a:r>
              <a:rPr dirty="0" sz="1200">
                <a:latin typeface="Times New Roman"/>
                <a:cs typeface="Times New Roman"/>
              </a:rPr>
              <a:t>Nel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timore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lutto </a:t>
            </a:r>
            <a:r>
              <a:rPr dirty="0" sz="1200">
                <a:latin typeface="Times New Roman"/>
                <a:cs typeface="Times New Roman"/>
              </a:rPr>
              <a:t>Che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tutti ci </a:t>
            </a:r>
            <a:r>
              <a:rPr dirty="0" sz="1200" spc="-10">
                <a:latin typeface="Times New Roman"/>
                <a:cs typeface="Times New Roman"/>
              </a:rPr>
              <a:t>attende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15"/>
              </a:lnSpc>
            </a:pPr>
            <a:r>
              <a:rPr dirty="0" sz="1200">
                <a:latin typeface="Times New Roman"/>
                <a:cs typeface="Times New Roman"/>
              </a:rPr>
              <a:t>E </a:t>
            </a:r>
            <a:r>
              <a:rPr dirty="0" sz="1200" spc="-10">
                <a:latin typeface="Times New Roman"/>
                <a:cs typeface="Times New Roman"/>
              </a:rPr>
              <a:t>opaco</a:t>
            </a:r>
            <a:endParaRPr sz="1200">
              <a:latin typeface="Times New Roman"/>
              <a:cs typeface="Times New Roman"/>
            </a:endParaRPr>
          </a:p>
          <a:p>
            <a:pPr marL="12700" marR="50165">
              <a:lnSpc>
                <a:spcPts val="1380"/>
              </a:lnSpc>
              <a:spcBef>
                <a:spcPts val="65"/>
              </a:spcBef>
            </a:pP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dipanarsi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del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giorno </a:t>
            </a:r>
            <a:r>
              <a:rPr dirty="0" sz="1200">
                <a:latin typeface="Times New Roman"/>
                <a:cs typeface="Times New Roman"/>
              </a:rPr>
              <a:t>Senza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fremito</a:t>
            </a:r>
            <a:endParaRPr sz="1200">
              <a:latin typeface="Times New Roman"/>
              <a:cs typeface="Times New Roman"/>
            </a:endParaRPr>
          </a:p>
          <a:p>
            <a:pPr marL="12700" marR="88265">
              <a:lnSpc>
                <a:spcPts val="1380"/>
              </a:lnSpc>
            </a:pPr>
            <a:r>
              <a:rPr dirty="0" sz="1200">
                <a:latin typeface="Times New Roman"/>
                <a:cs typeface="Times New Roman"/>
              </a:rPr>
              <a:t>Della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vostra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presenza </a:t>
            </a:r>
            <a:r>
              <a:rPr dirty="0" sz="1200">
                <a:latin typeface="Times New Roman"/>
                <a:cs typeface="Times New Roman"/>
              </a:rPr>
              <a:t>Senza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il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riflesso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345"/>
              </a:lnSpc>
            </a:pPr>
            <a:r>
              <a:rPr dirty="0" sz="1200">
                <a:latin typeface="Times New Roman"/>
                <a:cs typeface="Times New Roman"/>
              </a:rPr>
              <a:t>Di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un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antico </a:t>
            </a:r>
            <a:r>
              <a:rPr dirty="0" sz="1200" spc="-10">
                <a:latin typeface="Times New Roman"/>
                <a:cs typeface="Times New Roman"/>
              </a:rPr>
              <a:t>splendore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Riccardo Zerbetto</dc:creator>
  <dcterms:created xsi:type="dcterms:W3CDTF">2023-10-04T15:14:47Z</dcterms:created>
  <dcterms:modified xsi:type="dcterms:W3CDTF">2023-10-04T15:14:47Z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2021-08-07T00:00:00Z</vt:filetime>
  </property>
  <property fmtid="{D5CDD505-2E9C-101B-9397-08002B2CF9AE}" pid="3" name="Creator">
    <vt:lpwstr>Microsoft® Word per Microsoft 365</vt:lpwstr>
  </property>
  <property fmtid="{D5CDD505-2E9C-101B-9397-08002B2CF9AE}" pid="4" name="LastSaved">
    <vt:filetime>2023-10-04T00:00:00Z</vt:filetime>
  </property>
  <property fmtid="{D5CDD505-2E9C-101B-9397-08002B2CF9AE}" pid="5" name="Producer">
    <vt:lpwstr>Microsoft® Word per Microsoft 365</vt:lpwstr>
  </property>
</Properties>
</file>